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5"/>
  </p:notesMasterIdLst>
  <p:sldIdLst>
    <p:sldId id="259" r:id="rId2"/>
    <p:sldId id="306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307" r:id="rId12"/>
    <p:sldId id="268" r:id="rId13"/>
    <p:sldId id="269" r:id="rId14"/>
    <p:sldId id="270" r:id="rId15"/>
    <p:sldId id="273" r:id="rId16"/>
    <p:sldId id="274" r:id="rId17"/>
    <p:sldId id="272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4" r:id="rId27"/>
    <p:sldId id="285" r:id="rId28"/>
    <p:sldId id="286" r:id="rId29"/>
    <p:sldId id="287" r:id="rId30"/>
    <p:sldId id="289" r:id="rId31"/>
    <p:sldId id="290" r:id="rId32"/>
    <p:sldId id="291" r:id="rId33"/>
    <p:sldId id="293" r:id="rId34"/>
    <p:sldId id="294" r:id="rId35"/>
    <p:sldId id="295" r:id="rId36"/>
    <p:sldId id="308" r:id="rId37"/>
    <p:sldId id="296" r:id="rId38"/>
    <p:sldId id="298" r:id="rId39"/>
    <p:sldId id="302" r:id="rId40"/>
    <p:sldId id="303" r:id="rId41"/>
    <p:sldId id="305" r:id="rId42"/>
    <p:sldId id="304" r:id="rId43"/>
    <p:sldId id="309" r:id="rId4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259"/>
            <p14:sldId id="306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307"/>
            <p14:sldId id="268"/>
            <p14:sldId id="269"/>
            <p14:sldId id="270"/>
            <p14:sldId id="273"/>
            <p14:sldId id="274"/>
            <p14:sldId id="272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4"/>
            <p14:sldId id="285"/>
            <p14:sldId id="286"/>
            <p14:sldId id="287"/>
            <p14:sldId id="289"/>
            <p14:sldId id="290"/>
            <p14:sldId id="291"/>
            <p14:sldId id="293"/>
            <p14:sldId id="294"/>
            <p14:sldId id="295"/>
            <p14:sldId id="308"/>
            <p14:sldId id="296"/>
            <p14:sldId id="298"/>
            <p14:sldId id="302"/>
            <p14:sldId id="303"/>
            <p14:sldId id="305"/>
            <p14:sldId id="304"/>
            <p14:sldId id="3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90" autoAdjust="0"/>
    <p:restoredTop sz="94625" autoAdjust="0"/>
  </p:normalViewPr>
  <p:slideViewPr>
    <p:cSldViewPr>
      <p:cViewPr varScale="1">
        <p:scale>
          <a:sx n="43" d="100"/>
          <a:sy n="43" d="100"/>
        </p:scale>
        <p:origin x="912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34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693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848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1414" y="0"/>
            <a:ext cx="9165413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7030A0"/>
                </a:solidFill>
              </a:defRPr>
            </a:lvl1pPr>
          </a:lstStyle>
          <a:p>
            <a:r>
              <a:rPr lang="ko-KR" altLang="en-US" dirty="0"/>
              <a:t>명품 </a:t>
            </a:r>
            <a:r>
              <a:rPr lang="en-US" altLang="ko-KR" dirty="0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3CF3B71A-966A-471E-8596-7D1D6A8996FF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fld id="{AD64A7B2-A2B0-4C9D-895B-FE1D68BE16F8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+mj-ea"/>
                <a:ea typeface="+mj-ea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B31271CA-DFBA-4144-9186-0BE3AC6EE4B1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F87F4F71-3D90-4F92-8CFE-D11B433509C0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D200F4F1-024E-465C-B59D-A4FFBC6118A5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Programming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download.oracle.com/javase/7/docs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sourceforge.net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racle.com/technetwork/java/index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oracle.com/javase/8/docs/api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clipse.org/downloads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://www.tiobe.com/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프로그래밍 언어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프로그래밍 언어</a:t>
            </a:r>
            <a:endParaRPr lang="en-US" altLang="ko-KR" dirty="0"/>
          </a:p>
          <a:p>
            <a:pPr lvl="1"/>
            <a:r>
              <a:rPr lang="ko-KR" altLang="en-US" dirty="0"/>
              <a:t>프로그램 작성 언어</a:t>
            </a:r>
            <a:endParaRPr lang="en-US" altLang="ko-KR" dirty="0"/>
          </a:p>
          <a:p>
            <a:pPr lvl="1"/>
            <a:r>
              <a:rPr lang="ko-KR" altLang="en-US" dirty="0"/>
              <a:t>기계어</a:t>
            </a:r>
            <a:r>
              <a:rPr lang="en-US" altLang="ko-KR" dirty="0"/>
              <a:t>(machine language)</a:t>
            </a:r>
          </a:p>
          <a:p>
            <a:pPr lvl="2"/>
            <a:r>
              <a:rPr lang="en-US" altLang="ko-KR" dirty="0"/>
              <a:t>0,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의 이진수로 구성된 언어</a:t>
            </a:r>
            <a:endParaRPr lang="en-US" altLang="ko-KR" dirty="0"/>
          </a:p>
          <a:p>
            <a:pPr lvl="2"/>
            <a:r>
              <a:rPr lang="ko-KR" altLang="en-US" dirty="0"/>
              <a:t>컴퓨터의 </a:t>
            </a:r>
            <a:r>
              <a:rPr lang="en-US" altLang="ko-KR" dirty="0"/>
              <a:t>CPU</a:t>
            </a:r>
            <a:r>
              <a:rPr lang="ko-KR" altLang="en-US" dirty="0"/>
              <a:t>는 기계어만 이해하고 처리가능</a:t>
            </a:r>
            <a:endParaRPr lang="en-US" altLang="ko-KR" dirty="0"/>
          </a:p>
          <a:p>
            <a:pPr lvl="1"/>
            <a:r>
              <a:rPr lang="ko-KR" altLang="en-US" dirty="0"/>
              <a:t>어셈블리어</a:t>
            </a:r>
            <a:endParaRPr lang="en-US" altLang="ko-KR" dirty="0"/>
          </a:p>
          <a:p>
            <a:pPr lvl="2"/>
            <a:r>
              <a:rPr lang="ko-KR" altLang="en-US" dirty="0"/>
              <a:t>기계어 명령을 </a:t>
            </a:r>
            <a:r>
              <a:rPr lang="en-US" altLang="ko-KR" sz="1400" dirty="0"/>
              <a:t>ADD</a:t>
            </a:r>
            <a:r>
              <a:rPr lang="en-US" altLang="ko-KR" dirty="0"/>
              <a:t>, </a:t>
            </a:r>
            <a:r>
              <a:rPr lang="en-US" altLang="ko-KR" sz="1400" dirty="0"/>
              <a:t>SUB</a:t>
            </a:r>
            <a:r>
              <a:rPr lang="en-US" altLang="ko-KR" dirty="0"/>
              <a:t>, </a:t>
            </a:r>
            <a:r>
              <a:rPr lang="en-US" altLang="ko-KR" sz="1400" dirty="0"/>
              <a:t>MOVE </a:t>
            </a:r>
            <a:r>
              <a:rPr lang="ko-KR" altLang="en-US" dirty="0"/>
              <a:t>등과 같은 표현하기 쉬운 상징적인 단어인 </a:t>
            </a:r>
            <a:r>
              <a:rPr lang="ko-KR" altLang="en-US" dirty="0" err="1"/>
              <a:t>니모닉</a:t>
            </a:r>
            <a:r>
              <a:rPr lang="ko-KR" altLang="en-US" dirty="0"/>
              <a:t> 기호</a:t>
            </a:r>
            <a:r>
              <a:rPr lang="en-US" altLang="ko-KR" dirty="0"/>
              <a:t>(</a:t>
            </a:r>
            <a:r>
              <a:rPr lang="en-US" altLang="ko-KR" sz="1800" dirty="0"/>
              <a:t>mnemonic symbol</a:t>
            </a:r>
            <a:r>
              <a:rPr lang="en-US" altLang="ko-KR" dirty="0"/>
              <a:t>)</a:t>
            </a:r>
            <a:r>
              <a:rPr lang="ko-KR" altLang="en-US" dirty="0"/>
              <a:t>로 일대일 대응시킨 언어</a:t>
            </a:r>
            <a:endParaRPr lang="en-US" altLang="ko-KR" dirty="0"/>
          </a:p>
          <a:p>
            <a:pPr lvl="1"/>
            <a:r>
              <a:rPr lang="ko-KR" altLang="en-US" dirty="0"/>
              <a:t>고급언어</a:t>
            </a:r>
            <a:endParaRPr lang="en-US" altLang="ko-KR" dirty="0"/>
          </a:p>
          <a:p>
            <a:pPr lvl="2"/>
            <a:r>
              <a:rPr lang="ko-KR" altLang="en-US" dirty="0"/>
              <a:t>사람이 이해하기 쉽고</a:t>
            </a:r>
            <a:r>
              <a:rPr lang="en-US" altLang="ko-KR" dirty="0"/>
              <a:t>,</a:t>
            </a:r>
            <a:r>
              <a:rPr lang="ko-KR" altLang="en-US" dirty="0"/>
              <a:t> 복잡한 작업</a:t>
            </a:r>
            <a:r>
              <a:rPr lang="en-US" altLang="ko-KR" dirty="0"/>
              <a:t>,</a:t>
            </a:r>
            <a:r>
              <a:rPr lang="ko-KR" altLang="en-US" dirty="0"/>
              <a:t> 자료 구조</a:t>
            </a:r>
            <a:r>
              <a:rPr lang="en-US" altLang="ko-KR" dirty="0"/>
              <a:t>,</a:t>
            </a:r>
            <a:r>
              <a:rPr lang="ko-KR" altLang="en-US" dirty="0"/>
              <a:t>알고리즘을 표현하기 위해 고안된 언어</a:t>
            </a:r>
            <a:endParaRPr lang="en-US" altLang="ko-KR" dirty="0"/>
          </a:p>
          <a:p>
            <a:pPr lvl="2"/>
            <a:r>
              <a:rPr lang="en-US" altLang="ko-KR" dirty="0"/>
              <a:t> Pascal, Basic, C/C++, Java, C#</a:t>
            </a:r>
          </a:p>
          <a:p>
            <a:pPr lvl="2"/>
            <a:r>
              <a:rPr lang="ko-KR" altLang="en-US" dirty="0"/>
              <a:t>절차 지향 언어와 객체 지향 언어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6695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259632" y="229270"/>
            <a:ext cx="6677744" cy="679450"/>
          </a:xfrm>
        </p:spPr>
        <p:txBody>
          <a:bodyPr/>
          <a:lstStyle/>
          <a:p>
            <a:r>
              <a:rPr lang="ko-KR" altLang="en-US" dirty="0" err="1"/>
              <a:t>디어셈블하여</a:t>
            </a:r>
            <a:r>
              <a:rPr lang="ko-KR" altLang="en-US" dirty="0"/>
              <a:t> 바이트 코드 보기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124744"/>
            <a:ext cx="6233567" cy="523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546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C/C++ </a:t>
            </a:r>
            <a:r>
              <a:rPr lang="ko-KR" altLang="en-US" dirty="0"/>
              <a:t>프로그램의 개발 및 실행 환경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728192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sz="2000" dirty="0"/>
              <a:t>C/C++ </a:t>
            </a:r>
            <a:r>
              <a:rPr lang="ko-KR" altLang="en-US" sz="2000" dirty="0"/>
              <a:t>프로그램의 개발</a:t>
            </a:r>
            <a:endParaRPr lang="en-US" altLang="ko-KR" sz="2000" dirty="0"/>
          </a:p>
          <a:p>
            <a:pPr lvl="1"/>
            <a:r>
              <a:rPr lang="ko-KR" altLang="en-US" sz="1800" dirty="0"/>
              <a:t>여러 소스</a:t>
            </a:r>
            <a:r>
              <a:rPr lang="en-US" altLang="ko-KR" sz="1800" dirty="0"/>
              <a:t>(.c) </a:t>
            </a:r>
            <a:r>
              <a:rPr lang="ko-KR" altLang="en-US" sz="1800" dirty="0"/>
              <a:t>파일로 나누어 개발</a:t>
            </a:r>
            <a:endParaRPr lang="en-US" altLang="ko-KR" sz="1800" dirty="0"/>
          </a:p>
          <a:p>
            <a:pPr lvl="1"/>
            <a:r>
              <a:rPr lang="ko-KR" altLang="en-US" sz="1800" dirty="0"/>
              <a:t>링크를 통해 실행에 필요한 모든 코드를 하나의 실행 파일</a:t>
            </a:r>
            <a:r>
              <a:rPr lang="en-US" altLang="ko-KR" sz="1800" dirty="0"/>
              <a:t>(.exe)</a:t>
            </a:r>
            <a:r>
              <a:rPr lang="ko-KR" altLang="en-US" sz="1800" dirty="0"/>
              <a:t>에 저장</a:t>
            </a:r>
            <a:endParaRPr lang="en-US" altLang="ko-KR" sz="1800" dirty="0"/>
          </a:p>
          <a:p>
            <a:r>
              <a:rPr lang="ko-KR" altLang="en-US" sz="2200" dirty="0"/>
              <a:t>실행</a:t>
            </a:r>
            <a:endParaRPr lang="en-US" altLang="ko-KR" sz="2200" dirty="0"/>
          </a:p>
          <a:p>
            <a:pPr lvl="1"/>
            <a:r>
              <a:rPr lang="ko-KR" altLang="en-US" sz="1800" dirty="0"/>
              <a:t>실행 파일</a:t>
            </a:r>
            <a:r>
              <a:rPr lang="en-US" altLang="ko-KR" sz="1800" dirty="0"/>
              <a:t>(exe)</a:t>
            </a:r>
            <a:r>
              <a:rPr lang="ko-KR" altLang="en-US" sz="1800" dirty="0"/>
              <a:t>은 모두 메모리에 올려져야 실행</a:t>
            </a:r>
            <a:r>
              <a:rPr lang="en-US" altLang="ko-KR" sz="1700" dirty="0"/>
              <a:t>, </a:t>
            </a:r>
            <a:r>
              <a:rPr lang="ko-KR" altLang="en-US" sz="1700" dirty="0"/>
              <a:t>메모리가 적은 경우 낭패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3140968"/>
            <a:ext cx="7408688" cy="347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766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자바의 개발 및 실행 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944216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sz="2000" dirty="0"/>
              <a:t>자바 프로그램의 개발</a:t>
            </a:r>
            <a:endParaRPr lang="en-US" altLang="ko-KR" sz="2000" dirty="0"/>
          </a:p>
          <a:p>
            <a:pPr lvl="1"/>
            <a:r>
              <a:rPr lang="ko-KR" altLang="en-US" sz="1800" dirty="0"/>
              <a:t>여러 소스</a:t>
            </a:r>
            <a:r>
              <a:rPr lang="en-US" altLang="ko-KR" sz="1800" dirty="0"/>
              <a:t>(.java)</a:t>
            </a:r>
            <a:r>
              <a:rPr lang="ko-KR" altLang="en-US" sz="1800" dirty="0"/>
              <a:t>로 나누어 개발</a:t>
            </a:r>
            <a:endParaRPr lang="en-US" altLang="ko-KR" sz="1800" dirty="0"/>
          </a:p>
          <a:p>
            <a:pPr lvl="1"/>
            <a:r>
              <a:rPr lang="ko-KR" altLang="en-US" sz="1800" dirty="0"/>
              <a:t>바이트 코드</a:t>
            </a:r>
            <a:r>
              <a:rPr lang="en-US" altLang="ko-KR" sz="1800" dirty="0"/>
              <a:t>(.class)</a:t>
            </a:r>
            <a:r>
              <a:rPr lang="ko-KR" altLang="en-US" sz="1800" dirty="0"/>
              <a:t>를 하나의 실행 파일로 만드는 링크 과정 없음</a:t>
            </a:r>
            <a:endParaRPr lang="en-US" altLang="ko-KR" sz="1800" dirty="0"/>
          </a:p>
          <a:p>
            <a:r>
              <a:rPr lang="ko-KR" altLang="en-US" sz="2200" dirty="0"/>
              <a:t>실행 </a:t>
            </a:r>
            <a:endParaRPr lang="en-US" altLang="ko-KR" sz="2200" dirty="0"/>
          </a:p>
          <a:p>
            <a:pPr lvl="1"/>
            <a:r>
              <a:rPr lang="en-US" altLang="ko-KR" sz="1800" dirty="0"/>
              <a:t>main() </a:t>
            </a:r>
            <a:r>
              <a:rPr lang="ko-KR" altLang="en-US" sz="1800" dirty="0" err="1"/>
              <a:t>메소드를</a:t>
            </a:r>
            <a:r>
              <a:rPr lang="en-US" altLang="ko-KR" sz="1800" dirty="0"/>
              <a:t> </a:t>
            </a:r>
            <a:r>
              <a:rPr lang="ko-KR" altLang="en-US" sz="1800" dirty="0"/>
              <a:t>가진 클래스에서 부터 실행 시작</a:t>
            </a:r>
            <a:endParaRPr lang="en-US" altLang="ko-KR" sz="1800" dirty="0"/>
          </a:p>
          <a:p>
            <a:pPr lvl="1"/>
            <a:r>
              <a:rPr lang="ko-KR" altLang="en-US" sz="1800" dirty="0"/>
              <a:t>자바 가상 기계는 필요할 때</a:t>
            </a:r>
            <a:r>
              <a:rPr lang="en-US" altLang="ko-KR" sz="1800" dirty="0"/>
              <a:t>,</a:t>
            </a:r>
            <a:r>
              <a:rPr lang="ko-KR" altLang="en-US" sz="1800" dirty="0"/>
              <a:t> 클래스 파일 로딩</a:t>
            </a:r>
            <a:r>
              <a:rPr lang="en-US" altLang="ko-KR" sz="1800" dirty="0"/>
              <a:t>,</a:t>
            </a:r>
            <a:r>
              <a:rPr lang="ko-KR" altLang="en-US" sz="1800" dirty="0"/>
              <a:t> 적은 메모리로 실행 가능</a:t>
            </a:r>
          </a:p>
        </p:txBody>
      </p:sp>
      <p:sp>
        <p:nvSpPr>
          <p:cNvPr id="54" name="슬라이드 번호 개체 틀 5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55" name="TextBox 54"/>
          <p:cNvSpPr txBox="1"/>
          <p:nvPr/>
        </p:nvSpPr>
        <p:spPr>
          <a:xfrm>
            <a:off x="6607537" y="6550352"/>
            <a:ext cx="2127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* </a:t>
            </a:r>
            <a:r>
              <a:rPr lang="ko-KR" altLang="en-US" sz="1400" dirty="0">
                <a:solidFill>
                  <a:srgbClr val="FF0000"/>
                </a:solidFill>
              </a:rPr>
              <a:t>자바는 링크 과정 없음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626" y="3501008"/>
            <a:ext cx="7506416" cy="304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938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자바와 </a:t>
            </a:r>
            <a:r>
              <a:rPr lang="en-US" altLang="ko-KR" dirty="0"/>
              <a:t>C/C++</a:t>
            </a:r>
            <a:r>
              <a:rPr lang="ko-KR" altLang="en-US" dirty="0"/>
              <a:t>의 실행 환경 차이</a:t>
            </a:r>
          </a:p>
        </p:txBody>
      </p:sp>
      <p:sp>
        <p:nvSpPr>
          <p:cNvPr id="32" name="슬라이드 번호 개체 틀 3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자바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C/C++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9552" y="1940944"/>
            <a:ext cx="2135542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if (</a:t>
            </a:r>
            <a:r>
              <a:rPr lang="en-US" altLang="ko-KR" sz="1600" dirty="0" err="1"/>
              <a:t>i</a:t>
            </a:r>
            <a:r>
              <a:rPr lang="en-US" altLang="ko-KR" sz="1600" dirty="0"/>
              <a:t>&gt;0) {</a:t>
            </a:r>
          </a:p>
          <a:p>
            <a:pPr lvl="1"/>
            <a:r>
              <a:rPr lang="en-US" altLang="ko-KR" sz="1600" dirty="0" err="1"/>
              <a:t>i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i</a:t>
            </a:r>
            <a:r>
              <a:rPr lang="en-US" altLang="ko-KR" sz="1600" dirty="0"/>
              <a:t>*10;</a:t>
            </a:r>
          </a:p>
          <a:p>
            <a:r>
              <a:rPr lang="en-US" altLang="ko-KR" sz="1600" dirty="0"/>
              <a:t>}</a:t>
            </a:r>
          </a:p>
          <a:p>
            <a:r>
              <a:rPr lang="en-US" altLang="ko-KR" sz="1600" dirty="0" err="1"/>
              <a:t>i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i</a:t>
            </a:r>
            <a:r>
              <a:rPr lang="en-US" altLang="ko-KR" sz="1600" dirty="0"/>
              <a:t> – j;</a:t>
            </a:r>
          </a:p>
          <a:p>
            <a:r>
              <a:rPr lang="en-US" altLang="ko-KR" sz="1600" dirty="0" err="1"/>
              <a:t>System.out.println</a:t>
            </a:r>
            <a:r>
              <a:rPr lang="en-US" altLang="ko-KR" sz="1600" dirty="0"/>
              <a:t>(</a:t>
            </a:r>
            <a:r>
              <a:rPr lang="en-US" altLang="ko-KR" sz="1600" dirty="0" err="1"/>
              <a:t>i</a:t>
            </a:r>
            <a:r>
              <a:rPr lang="en-US" altLang="ko-KR" sz="1600" dirty="0"/>
              <a:t>);</a:t>
            </a:r>
          </a:p>
        </p:txBody>
      </p:sp>
      <p:sp>
        <p:nvSpPr>
          <p:cNvPr id="6" name="오른쪽 화살표 5"/>
          <p:cNvSpPr/>
          <p:nvPr/>
        </p:nvSpPr>
        <p:spPr>
          <a:xfrm>
            <a:off x="2675094" y="2453152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" name="TextBox 6"/>
          <p:cNvSpPr txBox="1"/>
          <p:nvPr/>
        </p:nvSpPr>
        <p:spPr>
          <a:xfrm>
            <a:off x="4675358" y="1904518"/>
            <a:ext cx="178595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0101000001000101010011110101101010100101110101010101000010001110000000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3958" y="3286124"/>
            <a:ext cx="24468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자바 소스 파일</a:t>
            </a:r>
            <a:r>
              <a:rPr lang="en-US" altLang="ko-KR" sz="1600" dirty="0"/>
              <a:t>(Test.java)</a:t>
            </a:r>
            <a:endParaRPr lang="ko-KR" alt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4241562" y="3207092"/>
            <a:ext cx="2513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바이트 코드</a:t>
            </a:r>
            <a:r>
              <a:rPr lang="en-US" altLang="ko-KR" sz="1600" dirty="0"/>
              <a:t>(</a:t>
            </a:r>
            <a:r>
              <a:rPr lang="en-US" altLang="ko-KR" sz="1600" dirty="0" err="1"/>
              <a:t>Test.class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17" name="오른쪽 화살표 16"/>
          <p:cNvSpPr/>
          <p:nvPr/>
        </p:nvSpPr>
        <p:spPr>
          <a:xfrm>
            <a:off x="4389606" y="2453152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/>
          <p:cNvSpPr txBox="1"/>
          <p:nvPr/>
        </p:nvSpPr>
        <p:spPr>
          <a:xfrm>
            <a:off x="6747060" y="3400719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하드웨어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47060" y="3059668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운영체제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47060" y="2711905"/>
            <a:ext cx="1785950" cy="33855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자바 가상 기계</a:t>
            </a:r>
          </a:p>
        </p:txBody>
      </p:sp>
      <p:sp>
        <p:nvSpPr>
          <p:cNvPr id="21" name="오른쪽 화살표 20"/>
          <p:cNvSpPr/>
          <p:nvPr/>
        </p:nvSpPr>
        <p:spPr>
          <a:xfrm>
            <a:off x="6476233" y="2084790"/>
            <a:ext cx="470216" cy="18246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2" name="타원 21"/>
          <p:cNvSpPr/>
          <p:nvPr/>
        </p:nvSpPr>
        <p:spPr>
          <a:xfrm>
            <a:off x="6961374" y="1785926"/>
            <a:ext cx="1500198" cy="85725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자바</a:t>
            </a:r>
            <a:r>
              <a:rPr lang="en-US" altLang="ko-KR" sz="1400" dirty="0"/>
              <a:t> </a:t>
            </a:r>
            <a:r>
              <a:rPr lang="ko-KR" altLang="en-US" sz="1400" dirty="0"/>
              <a:t>프로그램</a:t>
            </a:r>
            <a:r>
              <a:rPr lang="en-US" altLang="ko-KR" sz="1400" dirty="0"/>
              <a:t>(</a:t>
            </a:r>
            <a:r>
              <a:rPr lang="en-US" altLang="ko-KR" sz="1400" dirty="0" err="1"/>
              <a:t>Test.class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611560" y="4667730"/>
            <a:ext cx="2063534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if (</a:t>
            </a:r>
            <a:r>
              <a:rPr lang="en-US" altLang="ko-KR" sz="1600" dirty="0" err="1"/>
              <a:t>i</a:t>
            </a:r>
            <a:r>
              <a:rPr lang="en-US" altLang="ko-KR" sz="1600" dirty="0"/>
              <a:t>&gt;0) {</a:t>
            </a:r>
          </a:p>
          <a:p>
            <a:pPr lvl="1"/>
            <a:r>
              <a:rPr lang="en-US" altLang="ko-KR" sz="1600" dirty="0" err="1"/>
              <a:t>i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i</a:t>
            </a:r>
            <a:r>
              <a:rPr lang="en-US" altLang="ko-KR" sz="1600" dirty="0"/>
              <a:t>*10;</a:t>
            </a:r>
          </a:p>
          <a:p>
            <a:r>
              <a:rPr lang="en-US" altLang="ko-KR" sz="1600" dirty="0"/>
              <a:t>}</a:t>
            </a:r>
          </a:p>
          <a:p>
            <a:r>
              <a:rPr lang="en-US" altLang="ko-KR" sz="1600" dirty="0" err="1"/>
              <a:t>i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i</a:t>
            </a:r>
            <a:r>
              <a:rPr lang="en-US" altLang="ko-KR" sz="1600" dirty="0"/>
              <a:t> – j;</a:t>
            </a:r>
          </a:p>
          <a:p>
            <a:r>
              <a:rPr lang="en-US" altLang="ko-KR" sz="1600" dirty="0" err="1"/>
              <a:t>cout</a:t>
            </a:r>
            <a:r>
              <a:rPr lang="en-US" altLang="ko-KR" sz="1600" dirty="0"/>
              <a:t> &lt;&lt; </a:t>
            </a:r>
            <a:r>
              <a:rPr lang="en-US" altLang="ko-KR" sz="1600" dirty="0" err="1"/>
              <a:t>i</a:t>
            </a:r>
            <a:r>
              <a:rPr lang="en-US" altLang="ko-KR" sz="1600" dirty="0"/>
              <a:t>;</a:t>
            </a:r>
          </a:p>
        </p:txBody>
      </p:sp>
      <p:sp>
        <p:nvSpPr>
          <p:cNvPr id="24" name="타원 23"/>
          <p:cNvSpPr/>
          <p:nvPr/>
        </p:nvSpPr>
        <p:spPr>
          <a:xfrm>
            <a:off x="2960846" y="4869902"/>
            <a:ext cx="1428760" cy="75080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컴파일러</a:t>
            </a:r>
            <a:r>
              <a:rPr lang="en-US" altLang="ko-KR" sz="1600" dirty="0">
                <a:solidFill>
                  <a:schemeClr val="tx1"/>
                </a:solidFill>
              </a:rPr>
              <a:t>/</a:t>
            </a:r>
            <a:r>
              <a:rPr lang="ko-KR" altLang="en-US" sz="1600" dirty="0" err="1">
                <a:solidFill>
                  <a:schemeClr val="tx1"/>
                </a:solidFill>
              </a:rPr>
              <a:t>링커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오른쪽 화살표 24"/>
          <p:cNvSpPr/>
          <p:nvPr/>
        </p:nvSpPr>
        <p:spPr>
          <a:xfrm>
            <a:off x="2675094" y="5179938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6" name="TextBox 25"/>
          <p:cNvSpPr txBox="1"/>
          <p:nvPr/>
        </p:nvSpPr>
        <p:spPr>
          <a:xfrm>
            <a:off x="4675358" y="4584150"/>
            <a:ext cx="178595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0101000001000101011011110101101010100101111101010101001010101110001100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69535" y="5977898"/>
            <a:ext cx="1947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소스 파일</a:t>
            </a:r>
            <a:r>
              <a:rPr lang="en-US" altLang="ko-KR" sz="1600" dirty="0"/>
              <a:t>(Test.cpp)</a:t>
            </a:r>
            <a:endParaRPr lang="ko-KR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208072" y="5906460"/>
            <a:ext cx="28114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바이너리</a:t>
            </a:r>
            <a:r>
              <a:rPr lang="en-US" altLang="ko-KR" sz="1600" dirty="0"/>
              <a:t> </a:t>
            </a:r>
            <a:r>
              <a:rPr lang="ko-KR" altLang="en-US" sz="1600" dirty="0"/>
              <a:t>실행 파일</a:t>
            </a:r>
            <a:r>
              <a:rPr lang="en-US" altLang="ko-KR" sz="1600" dirty="0"/>
              <a:t>(Test.exe)</a:t>
            </a:r>
            <a:endParaRPr lang="ko-KR" altLang="en-US" sz="1600" dirty="0"/>
          </a:p>
        </p:txBody>
      </p:sp>
      <p:sp>
        <p:nvSpPr>
          <p:cNvPr id="29" name="오른쪽 화살표 28"/>
          <p:cNvSpPr/>
          <p:nvPr/>
        </p:nvSpPr>
        <p:spPr>
          <a:xfrm>
            <a:off x="4389606" y="5144926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0" name="TextBox 29"/>
          <p:cNvSpPr txBox="1"/>
          <p:nvPr/>
        </p:nvSpPr>
        <p:spPr>
          <a:xfrm>
            <a:off x="6818498" y="5615297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하드웨어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818498" y="5274246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/>
              <a:t>운영체제</a:t>
            </a:r>
            <a:endParaRPr lang="ko-KR" altLang="en-US" sz="1600" dirty="0"/>
          </a:p>
        </p:txBody>
      </p:sp>
      <p:sp>
        <p:nvSpPr>
          <p:cNvPr id="34" name="타원 33"/>
          <p:cNvSpPr/>
          <p:nvPr/>
        </p:nvSpPr>
        <p:spPr>
          <a:xfrm>
            <a:off x="6961374" y="4406262"/>
            <a:ext cx="1500198" cy="85725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C++ </a:t>
            </a:r>
            <a:r>
              <a:rPr lang="ko-KR" altLang="en-US" sz="1400" dirty="0"/>
              <a:t>프로그램</a:t>
            </a:r>
            <a:r>
              <a:rPr lang="en-US" altLang="ko-KR" sz="1400" dirty="0"/>
              <a:t>(Test.exe)</a:t>
            </a:r>
            <a:endParaRPr lang="ko-KR" altLang="en-US" sz="1400" dirty="0"/>
          </a:p>
        </p:txBody>
      </p:sp>
      <p:sp>
        <p:nvSpPr>
          <p:cNvPr id="39" name="타원 38"/>
          <p:cNvSpPr/>
          <p:nvPr/>
        </p:nvSpPr>
        <p:spPr>
          <a:xfrm>
            <a:off x="2960846" y="2178128"/>
            <a:ext cx="1428760" cy="75080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컴파일러</a:t>
            </a:r>
          </a:p>
        </p:txBody>
      </p:sp>
      <p:sp>
        <p:nvSpPr>
          <p:cNvPr id="35" name="오른쪽 화살표 34"/>
          <p:cNvSpPr/>
          <p:nvPr/>
        </p:nvSpPr>
        <p:spPr>
          <a:xfrm>
            <a:off x="6461308" y="4763452"/>
            <a:ext cx="470216" cy="18246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418754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Tip: </a:t>
            </a:r>
            <a:r>
              <a:rPr lang="ko-KR" altLang="en-US" dirty="0"/>
              <a:t>자바와 </a:t>
            </a:r>
            <a:r>
              <a:rPr lang="en-US" altLang="ko-KR" dirty="0"/>
              <a:t>C/C++</a:t>
            </a:r>
            <a:r>
              <a:rPr lang="ko-KR" altLang="en-US" dirty="0"/>
              <a:t>실행 환경 및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자바</a:t>
            </a:r>
            <a:endParaRPr lang="en-US" altLang="ko-KR" dirty="0"/>
          </a:p>
          <a:p>
            <a:pPr lvl="1"/>
            <a:r>
              <a:rPr lang="ko-KR" altLang="en-US" dirty="0"/>
              <a:t>컴파일러가 바로 바이트 </a:t>
            </a:r>
            <a:r>
              <a:rPr lang="ko-KR" altLang="en-US" dirty="0" err="1"/>
              <a:t>코드한</a:t>
            </a:r>
            <a:r>
              <a:rPr lang="ko-KR" altLang="en-US" dirty="0"/>
              <a:t> 후 링크 과정 없음</a:t>
            </a:r>
            <a:endParaRPr lang="en-US" altLang="ko-KR" dirty="0"/>
          </a:p>
          <a:p>
            <a:pPr lvl="1"/>
            <a:r>
              <a:rPr lang="ko-KR" altLang="en-US" dirty="0"/>
              <a:t>바이트 코드는 </a:t>
            </a:r>
            <a:r>
              <a:rPr lang="en-US" altLang="ko-KR" dirty="0"/>
              <a:t>JVM</a:t>
            </a:r>
            <a:r>
              <a:rPr lang="ko-KR" altLang="en-US" dirty="0"/>
              <a:t>에서만 실행 가능</a:t>
            </a:r>
            <a:endParaRPr lang="en-US" altLang="ko-KR" dirty="0"/>
          </a:p>
          <a:p>
            <a:pPr lvl="1"/>
            <a:r>
              <a:rPr lang="ko-KR" altLang="en-US" dirty="0"/>
              <a:t>자바는 필요한 클래스들을 프로그램 실행 중에 동적으로 로딩</a:t>
            </a:r>
            <a:endParaRPr lang="en-US" altLang="ko-KR" dirty="0"/>
          </a:p>
          <a:p>
            <a:pPr lvl="2"/>
            <a:r>
              <a:rPr lang="ko-KR" altLang="en-US" dirty="0"/>
              <a:t>동적 로딩은 </a:t>
            </a:r>
            <a:r>
              <a:rPr lang="en-US" altLang="ko-KR" dirty="0"/>
              <a:t>JVM</a:t>
            </a:r>
            <a:r>
              <a:rPr lang="ko-KR" altLang="en-US" dirty="0"/>
              <a:t>에 포함된 클래스 </a:t>
            </a:r>
            <a:r>
              <a:rPr lang="ko-KR" altLang="en-US" dirty="0" err="1"/>
              <a:t>로더에</a:t>
            </a:r>
            <a:r>
              <a:rPr lang="ko-KR" altLang="en-US" dirty="0"/>
              <a:t> 의해 이루어짐</a:t>
            </a:r>
            <a:endParaRPr lang="en-US" altLang="ko-KR" dirty="0"/>
          </a:p>
          <a:p>
            <a:pPr lvl="2"/>
            <a:r>
              <a:rPr lang="en-US" altLang="ko-KR" dirty="0" err="1"/>
              <a:t>ClassLoader</a:t>
            </a:r>
            <a:r>
              <a:rPr lang="en-US" altLang="ko-KR" dirty="0"/>
              <a:t>  </a:t>
            </a:r>
            <a:r>
              <a:rPr lang="ko-KR" altLang="en-US" dirty="0"/>
              <a:t>클래스를 이용하여 개발자가 직접 클래스 로딩가능</a:t>
            </a:r>
            <a:endParaRPr lang="en-US" altLang="ko-KR" dirty="0"/>
          </a:p>
          <a:p>
            <a:r>
              <a:rPr lang="en-US" altLang="ko-KR" dirty="0"/>
              <a:t>C/C++</a:t>
            </a:r>
          </a:p>
          <a:p>
            <a:pPr lvl="1"/>
            <a:r>
              <a:rPr lang="ko-KR" altLang="en-US" dirty="0"/>
              <a:t>컴파일</a:t>
            </a:r>
            <a:endParaRPr lang="en-US" altLang="ko-KR" dirty="0"/>
          </a:p>
          <a:p>
            <a:pPr lvl="2"/>
            <a:r>
              <a:rPr lang="en-US" altLang="ko-KR" dirty="0"/>
              <a:t>C/C++</a:t>
            </a:r>
            <a:r>
              <a:rPr lang="ko-KR" altLang="en-US" dirty="0"/>
              <a:t>에서는 컴파일러가 중간 단계인 목적 코드를 생성</a:t>
            </a:r>
            <a:endParaRPr lang="en-US" altLang="ko-KR" dirty="0"/>
          </a:p>
          <a:p>
            <a:pPr lvl="1"/>
            <a:r>
              <a:rPr lang="ko-KR" altLang="en-US" dirty="0"/>
              <a:t>링크</a:t>
            </a:r>
            <a:endParaRPr lang="en-US" altLang="ko-KR" dirty="0"/>
          </a:p>
          <a:p>
            <a:pPr lvl="2"/>
            <a:r>
              <a:rPr lang="ko-KR" altLang="en-US" dirty="0" err="1"/>
              <a:t>링커가</a:t>
            </a:r>
            <a:r>
              <a:rPr lang="ko-KR" altLang="en-US" dirty="0"/>
              <a:t> 목적 코드와 라이브러리 연결</a:t>
            </a:r>
            <a:r>
              <a:rPr lang="en-US" altLang="ko-KR" dirty="0"/>
              <a:t>,</a:t>
            </a:r>
            <a:r>
              <a:rPr lang="ko-KR" altLang="en-US" dirty="0"/>
              <a:t> 실행 가능한 최종 실행 파일 생성</a:t>
            </a:r>
            <a:endParaRPr lang="en-US" altLang="ko-KR" dirty="0"/>
          </a:p>
          <a:p>
            <a:pPr lvl="2"/>
            <a:r>
              <a:rPr lang="ko-KR" altLang="en-US" dirty="0"/>
              <a:t>정적 라이브러리는 실행 파일에 포함</a:t>
            </a:r>
            <a:endParaRPr lang="en-US" altLang="ko-KR" dirty="0"/>
          </a:p>
          <a:p>
            <a:pPr lvl="3"/>
            <a:r>
              <a:rPr lang="ko-KR" altLang="en-US" dirty="0"/>
              <a:t>실행 파일 크기가 커짐</a:t>
            </a:r>
            <a:endParaRPr lang="en-US" altLang="ko-KR" dirty="0"/>
          </a:p>
          <a:p>
            <a:pPr lvl="2"/>
            <a:r>
              <a:rPr lang="ko-KR" altLang="en-US" dirty="0"/>
              <a:t>동적 라이브러리의 경우는 실행 중에 동적 링크</a:t>
            </a:r>
            <a:endParaRPr lang="en-US" altLang="ko-KR" dirty="0"/>
          </a:p>
          <a:p>
            <a:pPr lvl="1"/>
            <a:r>
              <a:rPr lang="ko-KR" altLang="en-US" dirty="0"/>
              <a:t>목적 코드 및 실행 파일은 플랫폼에 따라 다름</a:t>
            </a:r>
            <a:endParaRPr lang="en-US" altLang="ko-KR" dirty="0"/>
          </a:p>
          <a:p>
            <a:pPr lvl="2"/>
            <a:r>
              <a:rPr lang="ko-KR" altLang="en-US" dirty="0"/>
              <a:t>플랫폼이 바뀌거나 다른 플랫폼에서 실행시키려면 다시 컴파일 및 링크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993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자바의 </a:t>
            </a:r>
            <a:r>
              <a:rPr lang="ko-KR" altLang="en-US" dirty="0" err="1"/>
              <a:t>배포판</a:t>
            </a:r>
            <a:r>
              <a:rPr lang="ko-KR" altLang="en-US" dirty="0"/>
              <a:t> 종류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err="1"/>
              <a:t>오라클은</a:t>
            </a:r>
            <a:r>
              <a:rPr lang="ko-KR" altLang="en-US" dirty="0"/>
              <a:t> 개발 환경에 따라 다양한 자바 </a:t>
            </a:r>
            <a:r>
              <a:rPr lang="ko-KR" altLang="en-US" dirty="0" err="1"/>
              <a:t>배포판</a:t>
            </a:r>
            <a:r>
              <a:rPr lang="ko-KR" altLang="en-US" dirty="0"/>
              <a:t> 제공</a:t>
            </a:r>
            <a:endParaRPr lang="en-US" altLang="ko-KR" dirty="0"/>
          </a:p>
          <a:p>
            <a:r>
              <a:rPr lang="en-US" altLang="ko-KR" dirty="0"/>
              <a:t>Java SE</a:t>
            </a:r>
          </a:p>
          <a:p>
            <a:pPr lvl="1"/>
            <a:r>
              <a:rPr lang="ko-KR" altLang="en-US" dirty="0"/>
              <a:t>자바 표준 </a:t>
            </a:r>
            <a:r>
              <a:rPr lang="ko-KR" altLang="en-US" dirty="0" err="1"/>
              <a:t>배포판</a:t>
            </a:r>
            <a:r>
              <a:rPr lang="en-US" altLang="ko-KR" dirty="0"/>
              <a:t>(Standard Edition)</a:t>
            </a:r>
          </a:p>
          <a:p>
            <a:pPr lvl="1"/>
            <a:r>
              <a:rPr lang="ko-KR" altLang="en-US" dirty="0" err="1"/>
              <a:t>데스크탑과</a:t>
            </a:r>
            <a:r>
              <a:rPr lang="ko-KR" altLang="en-US" dirty="0"/>
              <a:t> 서버 응용 개발 플랫폼</a:t>
            </a:r>
            <a:endParaRPr lang="en-US" altLang="ko-KR" dirty="0"/>
          </a:p>
          <a:p>
            <a:r>
              <a:rPr lang="en-US" altLang="ko-KR" dirty="0"/>
              <a:t>Java ME</a:t>
            </a:r>
          </a:p>
          <a:p>
            <a:pPr lvl="1"/>
            <a:r>
              <a:rPr lang="ko-KR" altLang="en-US" dirty="0"/>
              <a:t>자바 마이크로 </a:t>
            </a:r>
            <a:r>
              <a:rPr lang="ko-KR" altLang="en-US" dirty="0" err="1"/>
              <a:t>배포판</a:t>
            </a:r>
            <a:endParaRPr lang="en-US" altLang="ko-KR" dirty="0"/>
          </a:p>
          <a:p>
            <a:pPr lvl="2"/>
            <a:r>
              <a:rPr lang="ko-KR" altLang="en-US" dirty="0"/>
              <a:t>휴대 전화나 </a:t>
            </a:r>
            <a:r>
              <a:rPr lang="en-US" altLang="ko-KR" dirty="0"/>
              <a:t>PDA, </a:t>
            </a:r>
            <a:r>
              <a:rPr lang="ko-KR" altLang="en-US" dirty="0" err="1"/>
              <a:t>셋톱박스</a:t>
            </a:r>
            <a:r>
              <a:rPr lang="ko-KR" altLang="en-US" dirty="0"/>
              <a:t> 등 제한된 리소스를 갖는 하드웨어에서 응용 개발을 위한 플랫폼</a:t>
            </a:r>
            <a:endParaRPr lang="en-US" altLang="ko-KR" dirty="0"/>
          </a:p>
          <a:p>
            <a:pPr lvl="2"/>
            <a:r>
              <a:rPr lang="ko-KR" altLang="en-US" dirty="0"/>
              <a:t>가장 작은 메모리 </a:t>
            </a:r>
            <a:r>
              <a:rPr lang="ko-KR" altLang="en-US" dirty="0" err="1"/>
              <a:t>풋프린트</a:t>
            </a:r>
            <a:endParaRPr lang="en-US" altLang="ko-KR" dirty="0"/>
          </a:p>
          <a:p>
            <a:pPr lvl="1"/>
            <a:r>
              <a:rPr lang="en-US" altLang="ko-KR" dirty="0"/>
              <a:t>Java SE</a:t>
            </a:r>
            <a:r>
              <a:rPr lang="ko-KR" altLang="en-US" dirty="0"/>
              <a:t>의 </a:t>
            </a:r>
            <a:r>
              <a:rPr lang="ko-KR" altLang="en-US" dirty="0" err="1"/>
              <a:t>서브셋</a:t>
            </a:r>
            <a:r>
              <a:rPr lang="ko-KR" altLang="en-US" dirty="0"/>
              <a:t> </a:t>
            </a:r>
            <a:r>
              <a:rPr lang="en-US" altLang="ko-KR" dirty="0"/>
              <a:t>+ </a:t>
            </a:r>
            <a:r>
              <a:rPr lang="ko-KR" altLang="en-US" dirty="0" err="1"/>
              <a:t>임베디드</a:t>
            </a:r>
            <a:r>
              <a:rPr lang="ko-KR" altLang="en-US" dirty="0"/>
              <a:t> 및 가전 제품을 위한 </a:t>
            </a:r>
            <a:r>
              <a:rPr lang="en-US" altLang="ko-KR" dirty="0"/>
              <a:t>API </a:t>
            </a:r>
            <a:r>
              <a:rPr lang="ko-KR" altLang="en-US" dirty="0"/>
              <a:t>정의</a:t>
            </a:r>
            <a:endParaRPr lang="en-US" altLang="ko-KR" dirty="0"/>
          </a:p>
          <a:p>
            <a:r>
              <a:rPr lang="en-US" altLang="ko-KR" dirty="0"/>
              <a:t>Java EE</a:t>
            </a:r>
          </a:p>
          <a:p>
            <a:pPr lvl="1"/>
            <a:r>
              <a:rPr lang="ko-KR" altLang="en-US" dirty="0"/>
              <a:t>자바 기업용 </a:t>
            </a:r>
            <a:r>
              <a:rPr lang="ko-KR" altLang="en-US" dirty="0" err="1"/>
              <a:t>배포판</a:t>
            </a:r>
            <a:endParaRPr lang="en-US" altLang="ko-KR" dirty="0"/>
          </a:p>
          <a:p>
            <a:pPr lvl="2"/>
            <a:r>
              <a:rPr lang="ko-KR" altLang="en-US" dirty="0"/>
              <a:t>자바를 이용한 다중 사용자</a:t>
            </a:r>
            <a:r>
              <a:rPr lang="en-US" altLang="ko-KR" dirty="0"/>
              <a:t>, </a:t>
            </a:r>
            <a:r>
              <a:rPr lang="ko-KR" altLang="en-US" dirty="0"/>
              <a:t>기업용 응용 개발을 위한 플랫폼</a:t>
            </a:r>
            <a:endParaRPr lang="en-US" altLang="ko-KR" dirty="0"/>
          </a:p>
          <a:p>
            <a:pPr lvl="1"/>
            <a:r>
              <a:rPr lang="en-US" altLang="ko-KR" dirty="0"/>
              <a:t>Java SE + </a:t>
            </a:r>
            <a:r>
              <a:rPr lang="ko-KR" altLang="en-US" dirty="0"/>
              <a:t>인터넷 기반의 서버사이드 컴퓨팅 관련 </a:t>
            </a:r>
            <a:r>
              <a:rPr lang="en-US" altLang="ko-KR" dirty="0"/>
              <a:t>API</a:t>
            </a:r>
            <a:r>
              <a:rPr lang="ko-KR" altLang="en-US" dirty="0"/>
              <a:t> 추가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15891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SE </a:t>
            </a:r>
            <a:r>
              <a:rPr lang="ko-KR" altLang="en-US" dirty="0"/>
              <a:t>구성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5" name="TextBox 4">
            <a:hlinkClick r:id="rId2"/>
          </p:cNvPr>
          <p:cNvSpPr txBox="1"/>
          <p:nvPr/>
        </p:nvSpPr>
        <p:spPr>
          <a:xfrm>
            <a:off x="1877865" y="6309320"/>
            <a:ext cx="5388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출처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http://download.oracle.com/javase/8/docs/</a:t>
            </a:r>
            <a:endParaRPr lang="ko-KR" altLang="en-US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05" y="1421140"/>
            <a:ext cx="8046863" cy="488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40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자바와 오픈 소스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오픈 소스란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소프트웨어 제작자의 권리를 보호</a:t>
            </a:r>
            <a:endParaRPr lang="en-US" altLang="ko-KR" dirty="0"/>
          </a:p>
          <a:p>
            <a:pPr lvl="1"/>
            <a:r>
              <a:rPr lang="ko-KR" altLang="en-US" dirty="0"/>
              <a:t>누구나 액세스할 수 있도록 소스 코드를 무상 공개한 소프트웨어</a:t>
            </a:r>
            <a:endParaRPr lang="en-US" altLang="ko-KR" dirty="0"/>
          </a:p>
          <a:p>
            <a:r>
              <a:rPr lang="ko-KR" altLang="en-US" dirty="0"/>
              <a:t>오픈 소스의 장점</a:t>
            </a:r>
            <a:endParaRPr lang="en-US" altLang="ko-KR" dirty="0"/>
          </a:p>
          <a:p>
            <a:pPr lvl="1"/>
            <a:r>
              <a:rPr lang="ko-KR" altLang="en-US" dirty="0"/>
              <a:t>공개된 소스 코드를 참조함으로써 개발 시간 및 비용 단축</a:t>
            </a:r>
            <a:endParaRPr lang="en-US" altLang="ko-KR" dirty="0"/>
          </a:p>
          <a:p>
            <a:pPr lvl="1"/>
            <a:r>
              <a:rPr lang="ko-KR" altLang="en-US" dirty="0"/>
              <a:t>공개된 소프트웨어를 다수의 인원이 참여 개량</a:t>
            </a:r>
            <a:r>
              <a:rPr lang="en-US" altLang="ko-KR" dirty="0"/>
              <a:t>,</a:t>
            </a:r>
            <a:r>
              <a:rPr lang="ko-KR" altLang="en-US" dirty="0"/>
              <a:t> 우수한 품질의 소프트웨어 개발</a:t>
            </a:r>
            <a:endParaRPr lang="en-US" altLang="ko-KR" dirty="0"/>
          </a:p>
          <a:p>
            <a:r>
              <a:rPr lang="ko-KR" altLang="en-US" dirty="0"/>
              <a:t>오픈 소스의 단점</a:t>
            </a:r>
            <a:endParaRPr lang="en-US" altLang="ko-KR" dirty="0"/>
          </a:p>
          <a:p>
            <a:pPr lvl="1"/>
            <a:r>
              <a:rPr lang="ko-KR" altLang="en-US" dirty="0"/>
              <a:t>무단으로 상용 소프트웨어에 사용할 경우 저작권 침해 발생</a:t>
            </a:r>
            <a:endParaRPr lang="en-US" altLang="ko-KR" dirty="0"/>
          </a:p>
          <a:p>
            <a:pPr lvl="1"/>
            <a:r>
              <a:rPr lang="ko-KR" altLang="en-US" dirty="0"/>
              <a:t>다양한 개량 버전의 소프트웨어로 인한 호환성 문제</a:t>
            </a:r>
            <a:endParaRPr lang="en-US" altLang="ko-KR" dirty="0"/>
          </a:p>
          <a:p>
            <a:r>
              <a:rPr lang="ko-KR" altLang="en-US" dirty="0"/>
              <a:t>오프 소스 소프트웨어 사례</a:t>
            </a:r>
            <a:endParaRPr lang="en-US" altLang="ko-KR" dirty="0"/>
          </a:p>
          <a:p>
            <a:pPr lvl="1"/>
            <a:r>
              <a:rPr lang="en-US" altLang="ko-KR" dirty="0"/>
              <a:t>Linux, </a:t>
            </a:r>
            <a:r>
              <a:rPr lang="en-US" altLang="ko-KR" dirty="0" err="1"/>
              <a:t>OpenOffice</a:t>
            </a:r>
            <a:r>
              <a:rPr lang="en-US" altLang="ko-KR" dirty="0"/>
              <a:t>, Open Solaris, Mozilla, Apache, GNU, </a:t>
            </a:r>
            <a:r>
              <a:rPr lang="en-US" altLang="ko-KR" dirty="0" err="1"/>
              <a:t>WebKit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endParaRPr lang="en-US" altLang="ko-KR" dirty="0"/>
          </a:p>
          <a:p>
            <a:pPr lvl="1"/>
            <a:r>
              <a:rPr lang="en-US" altLang="ko-KR" dirty="0"/>
              <a:t>2006</a:t>
            </a:r>
            <a:r>
              <a:rPr lang="ko-KR" altLang="en-US" dirty="0"/>
              <a:t>년 </a:t>
            </a:r>
            <a:r>
              <a:rPr lang="en-US" altLang="ko-KR" dirty="0"/>
              <a:t>11</a:t>
            </a:r>
            <a:r>
              <a:rPr lang="ko-KR" altLang="en-US" dirty="0"/>
              <a:t>월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선마이크로시스템즈는</a:t>
            </a:r>
            <a:r>
              <a:rPr lang="ko-KR" altLang="en-US" dirty="0"/>
              <a:t> 자바를 </a:t>
            </a:r>
            <a:r>
              <a:rPr lang="en-US" altLang="ko-KR" dirty="0"/>
              <a:t>GPL </a:t>
            </a:r>
            <a:r>
              <a:rPr lang="ko-KR" altLang="en-US" dirty="0"/>
              <a:t>라이선스로 소스 오픈</a:t>
            </a:r>
            <a:endParaRPr lang="en-US" altLang="ko-KR" dirty="0"/>
          </a:p>
          <a:p>
            <a:pPr lvl="1"/>
            <a:r>
              <a:rPr lang="en-US" altLang="ko-KR" dirty="0">
                <a:hlinkClick r:id="rId2"/>
              </a:rPr>
              <a:t>http://sourceforge.net </a:t>
            </a:r>
            <a:r>
              <a:rPr lang="en-US" altLang="ko-KR" dirty="0"/>
              <a:t>: </a:t>
            </a:r>
            <a:r>
              <a:rPr lang="ko-KR" altLang="en-US" dirty="0"/>
              <a:t>오픈 소스 사이트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4155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JDK</a:t>
            </a:r>
            <a:r>
              <a:rPr lang="ko-KR" altLang="en-US" dirty="0"/>
              <a:t>와 </a:t>
            </a:r>
            <a:r>
              <a:rPr lang="en-US" altLang="ko-KR" dirty="0"/>
              <a:t>JRE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/>
              <a:t>JDK(Java Development Kit)</a:t>
            </a:r>
          </a:p>
          <a:p>
            <a:pPr lvl="1"/>
            <a:r>
              <a:rPr lang="ko-KR" altLang="en-US" dirty="0"/>
              <a:t>자바 응용 개발 환경</a:t>
            </a:r>
            <a:r>
              <a:rPr lang="en-US" altLang="ko-KR" dirty="0"/>
              <a:t>. </a:t>
            </a:r>
            <a:r>
              <a:rPr lang="ko-KR" altLang="en-US" dirty="0"/>
              <a:t>개발에 필요한 도구 포함</a:t>
            </a:r>
            <a:endParaRPr lang="en-US" altLang="ko-KR" dirty="0"/>
          </a:p>
          <a:p>
            <a:pPr lvl="2"/>
            <a:r>
              <a:rPr lang="ko-KR" altLang="en-US" dirty="0"/>
              <a:t>컴파일러</a:t>
            </a:r>
            <a:r>
              <a:rPr lang="en-US" altLang="ko-KR" dirty="0"/>
              <a:t>, JRE (Java Runtime Environment), </a:t>
            </a:r>
            <a:r>
              <a:rPr lang="ko-KR" altLang="en-US" dirty="0"/>
              <a:t>클래스 라이브러리</a:t>
            </a:r>
            <a:r>
              <a:rPr lang="en-US" altLang="ko-KR" dirty="0"/>
              <a:t>, </a:t>
            </a:r>
            <a:r>
              <a:rPr lang="ko-KR" altLang="en-US" dirty="0"/>
              <a:t>샘플</a:t>
            </a:r>
            <a:r>
              <a:rPr lang="en-US" altLang="ko-KR" dirty="0"/>
              <a:t> </a:t>
            </a:r>
            <a:r>
              <a:rPr lang="ko-KR" altLang="en-US" dirty="0"/>
              <a:t>등 포함</a:t>
            </a:r>
            <a:endParaRPr lang="en-US" altLang="ko-KR" dirty="0"/>
          </a:p>
          <a:p>
            <a:r>
              <a:rPr lang="en-US" altLang="ko-KR" dirty="0"/>
              <a:t>JRE(Java Runtime Environment)</a:t>
            </a:r>
          </a:p>
          <a:p>
            <a:pPr lvl="1"/>
            <a:r>
              <a:rPr lang="ko-KR" altLang="en-US" dirty="0"/>
              <a:t>자바 실행 환경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JVM</a:t>
            </a:r>
            <a:r>
              <a:rPr lang="ko-KR" altLang="en-US" dirty="0"/>
              <a:t> 포함</a:t>
            </a:r>
            <a:endParaRPr lang="en-US" altLang="ko-KR" dirty="0"/>
          </a:p>
          <a:p>
            <a:pPr lvl="1"/>
            <a:r>
              <a:rPr lang="ko-KR" altLang="en-US" dirty="0"/>
              <a:t>개발자가 아닌 경우 </a:t>
            </a:r>
            <a:r>
              <a:rPr lang="en-US" altLang="ko-KR" dirty="0"/>
              <a:t>JRE</a:t>
            </a:r>
            <a:r>
              <a:rPr lang="ko-KR" altLang="en-US" dirty="0"/>
              <a:t>만 따로 다운 가능</a:t>
            </a:r>
            <a:endParaRPr lang="en-US" altLang="ko-KR" dirty="0"/>
          </a:p>
          <a:p>
            <a:r>
              <a:rPr lang="en-US" altLang="ko-KR" dirty="0"/>
              <a:t>JDK</a:t>
            </a:r>
            <a:r>
              <a:rPr lang="ko-KR" altLang="en-US" dirty="0"/>
              <a:t>와 </a:t>
            </a:r>
            <a:r>
              <a:rPr lang="en-US" altLang="ko-KR" dirty="0"/>
              <a:t>JRE</a:t>
            </a:r>
            <a:r>
              <a:rPr lang="ko-KR" altLang="en-US" dirty="0"/>
              <a:t>의 개발 및 배포</a:t>
            </a:r>
            <a:endParaRPr lang="en-US" altLang="ko-KR" dirty="0"/>
          </a:p>
          <a:p>
            <a:pPr lvl="1"/>
            <a:r>
              <a:rPr lang="ko-KR" altLang="en-US" dirty="0" err="1"/>
              <a:t>오라클의</a:t>
            </a:r>
            <a:r>
              <a:rPr lang="ko-KR" altLang="en-US" dirty="0"/>
              <a:t> </a:t>
            </a:r>
            <a:r>
              <a:rPr lang="en-US" altLang="ko-KR" dirty="0"/>
              <a:t>Technology Network</a:t>
            </a:r>
            <a:r>
              <a:rPr lang="ko-KR" altLang="en-US" dirty="0"/>
              <a:t>의 자바 사이트에서 다운로드</a:t>
            </a:r>
            <a:endParaRPr lang="en-US" altLang="ko-KR" dirty="0"/>
          </a:p>
          <a:p>
            <a:pPr lvl="2"/>
            <a:r>
              <a:rPr lang="en-US" altLang="ko-KR" dirty="0">
                <a:hlinkClick r:id="rId2"/>
              </a:rPr>
              <a:t>http://www.oracle.com/technetwork/java/index.html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JDK</a:t>
            </a:r>
            <a:r>
              <a:rPr lang="ko-KR" altLang="en-US" dirty="0"/>
              <a:t>의 </a:t>
            </a:r>
            <a:r>
              <a:rPr lang="en-US" altLang="ko-KR" dirty="0"/>
              <a:t>bin </a:t>
            </a:r>
            <a:r>
              <a:rPr lang="ko-KR" altLang="en-US" dirty="0"/>
              <a:t>디렉터리에 포함된 주요 개발 도구</a:t>
            </a:r>
            <a:endParaRPr lang="en-US" altLang="ko-KR" dirty="0"/>
          </a:p>
          <a:p>
            <a:pPr lvl="1"/>
            <a:r>
              <a:rPr lang="en-US" altLang="ko-KR" dirty="0" err="1"/>
              <a:t>javac</a:t>
            </a:r>
            <a:r>
              <a:rPr lang="en-US" altLang="ko-KR" dirty="0"/>
              <a:t> - </a:t>
            </a:r>
            <a:r>
              <a:rPr lang="ko-KR" altLang="en-US" dirty="0"/>
              <a:t>자바 소스를 바이트 코드로 변환하는 컴파일러</a:t>
            </a:r>
            <a:endParaRPr lang="en-US" altLang="ko-KR" dirty="0"/>
          </a:p>
          <a:p>
            <a:pPr lvl="1"/>
            <a:r>
              <a:rPr lang="en-US" altLang="ko-KR" dirty="0"/>
              <a:t>java - </a:t>
            </a:r>
            <a:r>
              <a:rPr lang="en-US" altLang="ko-KR" dirty="0" err="1"/>
              <a:t>jre</a:t>
            </a:r>
            <a:r>
              <a:rPr lang="ko-KR" altLang="en-US" dirty="0"/>
              <a:t>의 </a:t>
            </a:r>
            <a:r>
              <a:rPr lang="en-US" altLang="ko-KR" dirty="0"/>
              <a:t>bin </a:t>
            </a:r>
            <a:r>
              <a:rPr lang="ko-KR" altLang="en-US" dirty="0"/>
              <a:t>디렉터리에도 있는 자바</a:t>
            </a:r>
            <a:r>
              <a:rPr lang="en-US" altLang="ko-KR" dirty="0"/>
              <a:t> </a:t>
            </a:r>
            <a:r>
              <a:rPr lang="ko-KR" altLang="en-US" dirty="0"/>
              <a:t>응용프로그램 </a:t>
            </a:r>
            <a:r>
              <a:rPr lang="ko-KR" altLang="en-US" dirty="0" err="1"/>
              <a:t>실행기</a:t>
            </a:r>
            <a:endParaRPr lang="en-US" altLang="ko-KR" dirty="0"/>
          </a:p>
          <a:p>
            <a:pPr lvl="1"/>
            <a:r>
              <a:rPr lang="en-US" altLang="ko-KR" dirty="0" err="1"/>
              <a:t>javadoc</a:t>
            </a:r>
            <a:r>
              <a:rPr lang="en-US" altLang="ko-KR" dirty="0"/>
              <a:t> - </a:t>
            </a:r>
            <a:r>
              <a:rPr lang="ko-KR" altLang="en-US" dirty="0"/>
              <a:t>자바 소스로부터 </a:t>
            </a:r>
            <a:r>
              <a:rPr lang="en-US" altLang="ko-KR" dirty="0"/>
              <a:t>HTML </a:t>
            </a:r>
            <a:r>
              <a:rPr lang="ko-KR" altLang="en-US" dirty="0"/>
              <a:t>형식의 </a:t>
            </a:r>
            <a:r>
              <a:rPr lang="en-US" altLang="ko-KR" dirty="0"/>
              <a:t>API </a:t>
            </a:r>
            <a:r>
              <a:rPr lang="ko-KR" altLang="en-US" dirty="0"/>
              <a:t>도큐먼트 생성</a:t>
            </a:r>
            <a:endParaRPr lang="en-US" altLang="ko-KR" dirty="0"/>
          </a:p>
          <a:p>
            <a:pPr lvl="1"/>
            <a:r>
              <a:rPr lang="en-US" altLang="ko-KR" dirty="0"/>
              <a:t>jar - </a:t>
            </a:r>
            <a:r>
              <a:rPr lang="ko-KR" altLang="en-US" dirty="0"/>
              <a:t>자바 </a:t>
            </a:r>
            <a:r>
              <a:rPr lang="ko-KR" altLang="en-US" dirty="0" err="1"/>
              <a:t>아카이브</a:t>
            </a:r>
            <a:r>
              <a:rPr lang="ko-KR" altLang="en-US" dirty="0"/>
              <a:t> 파일 </a:t>
            </a:r>
            <a:r>
              <a:rPr lang="en-US" altLang="ko-KR" dirty="0"/>
              <a:t>(JAR)</a:t>
            </a:r>
            <a:r>
              <a:rPr lang="ko-KR" altLang="en-US" dirty="0"/>
              <a:t>의 생성 및 관리하는 유틸리티</a:t>
            </a:r>
            <a:endParaRPr lang="en-US" altLang="ko-KR" dirty="0"/>
          </a:p>
          <a:p>
            <a:pPr lvl="1"/>
            <a:r>
              <a:rPr lang="en-US" altLang="ko-KR" dirty="0" err="1"/>
              <a:t>jdb</a:t>
            </a:r>
            <a:r>
              <a:rPr lang="en-US" altLang="ko-KR" dirty="0"/>
              <a:t> - </a:t>
            </a:r>
            <a:r>
              <a:rPr lang="ko-KR" altLang="en-US" dirty="0"/>
              <a:t>자바 </a:t>
            </a:r>
            <a:r>
              <a:rPr lang="ko-KR" altLang="en-US" dirty="0" err="1"/>
              <a:t>디버거</a:t>
            </a:r>
            <a:endParaRPr lang="en-US" altLang="ko-KR" dirty="0"/>
          </a:p>
          <a:p>
            <a:pPr lvl="1"/>
            <a:r>
              <a:rPr lang="en-US" altLang="ko-KR" dirty="0" err="1"/>
              <a:t>javap</a:t>
            </a:r>
            <a:r>
              <a:rPr lang="en-US" altLang="ko-KR" dirty="0"/>
              <a:t> - </a:t>
            </a:r>
            <a:r>
              <a:rPr lang="ko-KR" altLang="en-US" dirty="0"/>
              <a:t>클래스 파일의 바이트 코드를 소스와 함께 보여주는 </a:t>
            </a:r>
            <a:r>
              <a:rPr lang="ko-KR" altLang="en-US" dirty="0" err="1"/>
              <a:t>디어셈블러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986501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JDK </a:t>
            </a:r>
            <a:r>
              <a:rPr lang="ko-KR" altLang="en-US" dirty="0"/>
              <a:t>설치 후 디렉터리 구조</a:t>
            </a:r>
          </a:p>
        </p:txBody>
      </p:sp>
      <p:sp>
        <p:nvSpPr>
          <p:cNvPr id="33" name="슬라이드 번호 개체 틀 3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700808"/>
            <a:ext cx="6086434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802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제목 5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프로그래밍 언어의 진화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  <p:grpSp>
        <p:nvGrpSpPr>
          <p:cNvPr id="101" name="그룹 100"/>
          <p:cNvGrpSpPr/>
          <p:nvPr/>
        </p:nvGrpSpPr>
        <p:grpSpPr>
          <a:xfrm>
            <a:off x="971600" y="1036860"/>
            <a:ext cx="6919440" cy="5546631"/>
            <a:chOff x="1613037" y="604664"/>
            <a:chExt cx="6919440" cy="5546631"/>
          </a:xfrm>
        </p:grpSpPr>
        <p:sp>
          <p:nvSpPr>
            <p:cNvPr id="10" name="TextBox 9"/>
            <p:cNvSpPr txBox="1"/>
            <p:nvPr/>
          </p:nvSpPr>
          <p:spPr>
            <a:xfrm>
              <a:off x="4757411" y="604664"/>
              <a:ext cx="843501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Assembly</a:t>
              </a:r>
              <a:endParaRPr lang="ko-KR" altLang="en-US" sz="12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593486" y="1439250"/>
              <a:ext cx="691215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Fortran</a:t>
              </a:r>
              <a:endParaRPr lang="ko-KR" altLang="en-US" sz="12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563145" y="1989258"/>
              <a:ext cx="548548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Algol</a:t>
              </a:r>
              <a:endParaRPr lang="ko-KR" altLang="en-US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735092" y="2270592"/>
              <a:ext cx="532518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Basic</a:t>
              </a:r>
              <a:endParaRPr lang="ko-KR" altLang="en-US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47327" y="2385229"/>
              <a:ext cx="282450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C</a:t>
              </a:r>
              <a:endParaRPr lang="ko-KR" altLang="en-US" sz="12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548032" y="3188067"/>
              <a:ext cx="503664" cy="27699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C++</a:t>
              </a:r>
              <a:endParaRPr lang="ko-KR" altLang="en-US" sz="12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580186" y="4402047"/>
              <a:ext cx="496098" cy="276999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</a:rPr>
                <a:t>Java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848271" y="5428671"/>
              <a:ext cx="375424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C#</a:t>
              </a:r>
              <a:endParaRPr lang="ko-KR" alt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45297" y="4402048"/>
              <a:ext cx="849528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Javascript</a:t>
              </a:r>
              <a:endParaRPr lang="ko-KR" altLang="en-US" sz="12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837419" y="3210475"/>
              <a:ext cx="996427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Objective-C</a:t>
              </a:r>
              <a:endParaRPr lang="ko-KR" altLang="en-US" sz="12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023529" y="2382593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1972 </a:t>
              </a:r>
              <a:endParaRPr lang="ko-KR" altLang="en-US" sz="1200" dirty="0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2995939" y="3188066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/>
                <a:t>1983</a:t>
              </a:r>
              <a:endParaRPr lang="ko-KR" altLang="en-US" sz="1200" dirty="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3098321" y="4402047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/>
                <a:t>1995</a:t>
              </a:r>
              <a:endParaRPr lang="ko-KR" altLang="en-US" sz="12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988360" y="1453149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1954</a:t>
              </a:r>
              <a:endParaRPr lang="ko-KR" altLang="en-US" sz="12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378109" y="5428671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2000</a:t>
              </a:r>
              <a:endParaRPr lang="ko-KR" altLang="en-US" sz="12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038642" y="1984883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1958</a:t>
              </a:r>
              <a:endParaRPr lang="ko-KR" altLang="en-US" sz="12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210589" y="2267781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1964</a:t>
              </a:r>
              <a:endParaRPr lang="ko-KR" altLang="en-US" sz="12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533486" y="3863753"/>
              <a:ext cx="998991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Visual Basic</a:t>
              </a:r>
              <a:endParaRPr lang="ko-KR" altLang="en-US" sz="12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008983" y="3860942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1991</a:t>
              </a:r>
              <a:endParaRPr lang="ko-KR" altLang="en-US" sz="12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257346" y="4415951"/>
              <a:ext cx="5245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1995</a:t>
              </a:r>
              <a:endParaRPr lang="ko-KR" altLang="en-US" sz="1200" dirty="0"/>
            </a:p>
          </p:txBody>
        </p:sp>
        <p:cxnSp>
          <p:nvCxnSpPr>
            <p:cNvPr id="34" name="직선 화살표 연결선 33"/>
            <p:cNvCxnSpPr>
              <a:stCxn id="10" idx="2"/>
              <a:endCxn id="12" idx="0"/>
            </p:cNvCxnSpPr>
            <p:nvPr/>
          </p:nvCxnSpPr>
          <p:spPr>
            <a:xfrm>
              <a:off x="5179162" y="881663"/>
              <a:ext cx="1759932" cy="55758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/>
            <p:cNvCxnSpPr>
              <a:stCxn id="10" idx="2"/>
              <a:endCxn id="15" idx="0"/>
            </p:cNvCxnSpPr>
            <p:nvPr/>
          </p:nvCxnSpPr>
          <p:spPr>
            <a:xfrm flipH="1">
              <a:off x="3788552" y="881663"/>
              <a:ext cx="1390610" cy="1503566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/>
            <p:cNvCxnSpPr>
              <a:stCxn id="12" idx="2"/>
              <a:endCxn id="13" idx="0"/>
            </p:cNvCxnSpPr>
            <p:nvPr/>
          </p:nvCxnSpPr>
          <p:spPr>
            <a:xfrm flipH="1">
              <a:off x="5837419" y="1716249"/>
              <a:ext cx="1101675" cy="27300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/>
            <p:cNvCxnSpPr>
              <a:stCxn id="15" idx="2"/>
              <a:endCxn id="16" idx="0"/>
            </p:cNvCxnSpPr>
            <p:nvPr/>
          </p:nvCxnSpPr>
          <p:spPr>
            <a:xfrm>
              <a:off x="3788552" y="2662228"/>
              <a:ext cx="11312" cy="52583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/>
            <p:cNvCxnSpPr>
              <a:stCxn id="15" idx="2"/>
              <a:endCxn id="19" idx="0"/>
            </p:cNvCxnSpPr>
            <p:nvPr/>
          </p:nvCxnSpPr>
          <p:spPr>
            <a:xfrm>
              <a:off x="3788552" y="2662228"/>
              <a:ext cx="1381509" cy="173982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화살표 연결선 40"/>
            <p:cNvCxnSpPr>
              <a:stCxn id="12" idx="2"/>
              <a:endCxn id="14" idx="0"/>
            </p:cNvCxnSpPr>
            <p:nvPr/>
          </p:nvCxnSpPr>
          <p:spPr>
            <a:xfrm>
              <a:off x="6939094" y="1716249"/>
              <a:ext cx="1062257" cy="5543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/>
            <p:cNvCxnSpPr>
              <a:stCxn id="14" idx="2"/>
              <a:endCxn id="31" idx="0"/>
            </p:cNvCxnSpPr>
            <p:nvPr/>
          </p:nvCxnSpPr>
          <p:spPr>
            <a:xfrm>
              <a:off x="8001351" y="2547591"/>
              <a:ext cx="31631" cy="131616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/>
            <p:cNvCxnSpPr>
              <a:stCxn id="13" idx="2"/>
              <a:endCxn id="19" idx="0"/>
            </p:cNvCxnSpPr>
            <p:nvPr/>
          </p:nvCxnSpPr>
          <p:spPr>
            <a:xfrm flipH="1">
              <a:off x="5170061" y="2266257"/>
              <a:ext cx="667358" cy="213579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화살표 연결선 43"/>
            <p:cNvCxnSpPr>
              <a:stCxn id="16" idx="2"/>
              <a:endCxn id="17" idx="0"/>
            </p:cNvCxnSpPr>
            <p:nvPr/>
          </p:nvCxnSpPr>
          <p:spPr>
            <a:xfrm>
              <a:off x="3799864" y="3465066"/>
              <a:ext cx="28371" cy="936981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화살표 연결선 44"/>
            <p:cNvCxnSpPr>
              <a:stCxn id="17" idx="2"/>
              <a:endCxn id="18" idx="0"/>
            </p:cNvCxnSpPr>
            <p:nvPr/>
          </p:nvCxnSpPr>
          <p:spPr>
            <a:xfrm>
              <a:off x="3828235" y="4679046"/>
              <a:ext cx="2207748" cy="74962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/>
            <p:cNvSpPr/>
            <p:nvPr/>
          </p:nvSpPr>
          <p:spPr>
            <a:xfrm>
              <a:off x="5396274" y="3210475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/>
                <a:t>1983</a:t>
              </a:r>
              <a:endParaRPr lang="ko-KR" altLang="en-US" sz="1200" dirty="0"/>
            </a:p>
          </p:txBody>
        </p:sp>
        <p:cxnSp>
          <p:nvCxnSpPr>
            <p:cNvPr id="47" name="직선 화살표 연결선 46"/>
            <p:cNvCxnSpPr>
              <a:stCxn id="15" idx="3"/>
              <a:endCxn id="20" idx="0"/>
            </p:cNvCxnSpPr>
            <p:nvPr/>
          </p:nvCxnSpPr>
          <p:spPr>
            <a:xfrm>
              <a:off x="3929777" y="2523729"/>
              <a:ext cx="2405856" cy="68674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화살표 연결선 47"/>
            <p:cNvCxnSpPr>
              <a:stCxn id="13" idx="2"/>
              <a:endCxn id="20" idx="0"/>
            </p:cNvCxnSpPr>
            <p:nvPr/>
          </p:nvCxnSpPr>
          <p:spPr>
            <a:xfrm>
              <a:off x="5837419" y="2266257"/>
              <a:ext cx="498214" cy="94421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화살표 연결선 48"/>
            <p:cNvCxnSpPr>
              <a:stCxn id="31" idx="2"/>
              <a:endCxn id="18" idx="0"/>
            </p:cNvCxnSpPr>
            <p:nvPr/>
          </p:nvCxnSpPr>
          <p:spPr>
            <a:xfrm flipH="1">
              <a:off x="6035983" y="4140752"/>
              <a:ext cx="1996999" cy="1287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2179577" y="3669594"/>
              <a:ext cx="441403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Perl</a:t>
              </a:r>
              <a:endParaRPr lang="ko-KR" altLang="en-US" sz="1200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619672" y="3666958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1987 </a:t>
              </a:r>
              <a:endParaRPr lang="ko-KR" altLang="en-US" sz="1200" dirty="0"/>
            </a:p>
          </p:txBody>
        </p:sp>
        <p:cxnSp>
          <p:nvCxnSpPr>
            <p:cNvPr id="52" name="직선 화살표 연결선 51"/>
            <p:cNvCxnSpPr>
              <a:stCxn id="15" idx="2"/>
              <a:endCxn id="50" idx="0"/>
            </p:cNvCxnSpPr>
            <p:nvPr/>
          </p:nvCxnSpPr>
          <p:spPr>
            <a:xfrm flipH="1">
              <a:off x="2400279" y="2662228"/>
              <a:ext cx="1388273" cy="100736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2166629" y="4402046"/>
              <a:ext cx="473206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PHP</a:t>
              </a:r>
              <a:endParaRPr lang="ko-KR" altLang="en-US" sz="12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643599" y="4390538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1995 </a:t>
              </a:r>
              <a:endParaRPr lang="ko-KR" altLang="en-US" sz="1200" dirty="0"/>
            </a:p>
          </p:txBody>
        </p:sp>
        <p:cxnSp>
          <p:nvCxnSpPr>
            <p:cNvPr id="55" name="직선 화살표 연결선 54"/>
            <p:cNvCxnSpPr>
              <a:stCxn id="50" idx="2"/>
              <a:endCxn id="53" idx="0"/>
            </p:cNvCxnSpPr>
            <p:nvPr/>
          </p:nvCxnSpPr>
          <p:spPr>
            <a:xfrm>
              <a:off x="2400279" y="3946593"/>
              <a:ext cx="2953" cy="45545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4575638" y="5347231"/>
              <a:ext cx="412292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JSP</a:t>
              </a:r>
              <a:endParaRPr lang="ko-KR" altLang="en-US" sz="1200" dirty="0"/>
            </a:p>
          </p:txBody>
        </p:sp>
        <p:cxnSp>
          <p:nvCxnSpPr>
            <p:cNvPr id="66" name="직선 화살표 연결선 65"/>
            <p:cNvCxnSpPr>
              <a:stCxn id="17" idx="2"/>
              <a:endCxn id="60" idx="0"/>
            </p:cNvCxnSpPr>
            <p:nvPr/>
          </p:nvCxnSpPr>
          <p:spPr>
            <a:xfrm>
              <a:off x="3828235" y="4679046"/>
              <a:ext cx="953549" cy="66818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직사각형 69"/>
            <p:cNvSpPr/>
            <p:nvPr/>
          </p:nvSpPr>
          <p:spPr>
            <a:xfrm>
              <a:off x="4118297" y="5358625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/>
                <a:t>1999</a:t>
              </a:r>
              <a:endParaRPr lang="ko-KR" altLang="en-US" sz="12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153292" y="5874296"/>
              <a:ext cx="975395" cy="276999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</a:rPr>
                <a:t>Java(JDK9)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83" name="직선 화살표 연결선 82"/>
            <p:cNvCxnSpPr>
              <a:stCxn id="17" idx="2"/>
              <a:endCxn id="82" idx="0"/>
            </p:cNvCxnSpPr>
            <p:nvPr/>
          </p:nvCxnSpPr>
          <p:spPr>
            <a:xfrm flipH="1">
              <a:off x="2640990" y="4679046"/>
              <a:ext cx="1187245" cy="119525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직사각형 85"/>
            <p:cNvSpPr/>
            <p:nvPr/>
          </p:nvSpPr>
          <p:spPr>
            <a:xfrm>
              <a:off x="1613037" y="5871048"/>
              <a:ext cx="52450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/>
                <a:t>2017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27132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나는 누구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20</a:t>
            </a:fld>
            <a:endParaRPr lang="ko-KR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388" y="1600200"/>
            <a:ext cx="3705225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3296651" y="5440871"/>
            <a:ext cx="2550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사진 출처 </a:t>
            </a:r>
            <a:r>
              <a:rPr lang="en-US" altLang="ko-KR" dirty="0"/>
              <a:t>: </a:t>
            </a:r>
            <a:r>
              <a:rPr lang="ko-KR" altLang="en-US" dirty="0" err="1"/>
              <a:t>위키</a:t>
            </a:r>
            <a:r>
              <a:rPr lang="ko-KR" altLang="en-US" dirty="0"/>
              <a:t> 백과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444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자바 </a:t>
            </a:r>
            <a:r>
              <a:rPr lang="en-US" altLang="ko-KR"/>
              <a:t>API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자바 </a:t>
            </a:r>
            <a:r>
              <a:rPr lang="en-US" altLang="ko-KR" dirty="0"/>
              <a:t>API(Application Programming Interface)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JDK</a:t>
            </a:r>
            <a:r>
              <a:rPr lang="ko-KR" altLang="en-US" dirty="0"/>
              <a:t>에 포함된 클래스 라이브러리</a:t>
            </a:r>
            <a:endParaRPr lang="en-US" altLang="ko-KR" dirty="0"/>
          </a:p>
          <a:p>
            <a:pPr lvl="2"/>
            <a:r>
              <a:rPr lang="ko-KR" altLang="en-US" dirty="0"/>
              <a:t>주요한 기능들을 미리 구현한 클래스 라이브러리의 집합</a:t>
            </a:r>
            <a:endParaRPr lang="en-US" altLang="ko-KR" dirty="0"/>
          </a:p>
          <a:p>
            <a:pPr lvl="1"/>
            <a:r>
              <a:rPr lang="ko-KR" altLang="en-US" dirty="0"/>
              <a:t>개발자는 </a:t>
            </a:r>
            <a:r>
              <a:rPr lang="en-US" altLang="ko-KR" dirty="0"/>
              <a:t>API</a:t>
            </a:r>
            <a:r>
              <a:rPr lang="ko-KR" altLang="en-US" dirty="0"/>
              <a:t>를 이용하여 쉽고 빠르게 자바 프로그램 개발</a:t>
            </a:r>
            <a:endParaRPr lang="en-US" altLang="ko-KR" dirty="0"/>
          </a:p>
          <a:p>
            <a:pPr lvl="2"/>
            <a:r>
              <a:rPr lang="en-US" altLang="ko-KR" dirty="0"/>
              <a:t>API</a:t>
            </a:r>
            <a:r>
              <a:rPr lang="ko-KR" altLang="en-US" dirty="0"/>
              <a:t>에서 정의한 규격에 따라 클래스 사용</a:t>
            </a:r>
            <a:endParaRPr lang="en-US" altLang="ko-KR" dirty="0"/>
          </a:p>
          <a:p>
            <a:r>
              <a:rPr lang="ko-KR" altLang="en-US" dirty="0"/>
              <a:t>자바 패키지</a:t>
            </a:r>
            <a:r>
              <a:rPr lang="en-US" altLang="ko-KR" dirty="0"/>
              <a:t>(package)</a:t>
            </a:r>
          </a:p>
          <a:p>
            <a:pPr lvl="1"/>
            <a:r>
              <a:rPr lang="ko-KR" altLang="en-US" dirty="0"/>
              <a:t>서로 관련된 클래스들을 분류하여 묶어 놓은 것</a:t>
            </a:r>
            <a:endParaRPr lang="en-US" altLang="ko-KR" dirty="0"/>
          </a:p>
          <a:p>
            <a:pPr lvl="1"/>
            <a:r>
              <a:rPr lang="ko-KR" altLang="en-US" dirty="0"/>
              <a:t>계층구조로 되어 있음</a:t>
            </a:r>
            <a:endParaRPr lang="en-US" altLang="ko-KR" dirty="0"/>
          </a:p>
          <a:p>
            <a:pPr lvl="2"/>
            <a:r>
              <a:rPr lang="ko-KR" altLang="en-US" dirty="0"/>
              <a:t>클래스의 이름에 패키지 이름도 포함</a:t>
            </a:r>
            <a:endParaRPr lang="en-US" altLang="ko-KR" dirty="0"/>
          </a:p>
          <a:p>
            <a:pPr lvl="2"/>
            <a:r>
              <a:rPr lang="ko-KR" altLang="en-US" dirty="0"/>
              <a:t>다른 패키지에 동일한 이름의 클래스 존재 가능</a:t>
            </a:r>
            <a:endParaRPr lang="en-US" altLang="ko-KR" dirty="0"/>
          </a:p>
          <a:p>
            <a:pPr lvl="1"/>
            <a:r>
              <a:rPr lang="ko-KR" altLang="en-US" dirty="0"/>
              <a:t>자바 </a:t>
            </a:r>
            <a:r>
              <a:rPr lang="en-US" altLang="ko-KR" dirty="0"/>
              <a:t>API(</a:t>
            </a:r>
            <a:r>
              <a:rPr lang="ko-KR" altLang="en-US" dirty="0"/>
              <a:t>클래스 라이브러리</a:t>
            </a:r>
            <a:r>
              <a:rPr lang="en-US" altLang="ko-KR" dirty="0"/>
              <a:t>)</a:t>
            </a:r>
            <a:r>
              <a:rPr lang="ko-KR" altLang="en-US" dirty="0"/>
              <a:t>는 </a:t>
            </a:r>
            <a:r>
              <a:rPr lang="en-US" altLang="ko-KR" dirty="0"/>
              <a:t>JDK</a:t>
            </a:r>
            <a:r>
              <a:rPr lang="ko-KR" altLang="en-US" dirty="0"/>
              <a:t>에 패키지 형태로 제공됨</a:t>
            </a:r>
            <a:endParaRPr lang="en-US" altLang="ko-KR" dirty="0"/>
          </a:p>
          <a:p>
            <a:pPr lvl="2"/>
            <a:r>
              <a:rPr lang="ko-KR" altLang="en-US" dirty="0"/>
              <a:t>필요한 클래스가 속한 패키지만 </a:t>
            </a:r>
            <a:r>
              <a:rPr lang="en-US" altLang="ko-KR" dirty="0"/>
              <a:t>import</a:t>
            </a:r>
            <a:r>
              <a:rPr lang="ko-KR" altLang="en-US" dirty="0"/>
              <a:t>하여 사용</a:t>
            </a:r>
            <a:endParaRPr lang="en-US" altLang="ko-KR" dirty="0"/>
          </a:p>
          <a:p>
            <a:pPr lvl="1"/>
            <a:r>
              <a:rPr lang="ko-KR" altLang="en-US" dirty="0"/>
              <a:t>개발자 자신의 패키지 생성 가능</a:t>
            </a:r>
            <a:endParaRPr lang="en-US" altLang="ko-KR" dirty="0"/>
          </a:p>
          <a:p>
            <a:pPr lvl="1">
              <a:buNone/>
            </a:pP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9926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820" y="1661435"/>
            <a:ext cx="5651055" cy="46085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자바 온라인 </a:t>
            </a:r>
            <a:r>
              <a:rPr lang="en-US" altLang="ko-KR" dirty="0"/>
              <a:t>API </a:t>
            </a:r>
            <a:r>
              <a:rPr lang="ko-KR" altLang="en-US" dirty="0"/>
              <a:t>문서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3993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971600" y="1420585"/>
            <a:ext cx="2640107" cy="272415"/>
          </a:xfrm>
          <a:prstGeom prst="wedgeRoundRectCallout">
            <a:avLst>
              <a:gd name="adj1" fmla="val 41656"/>
              <a:gd name="adj2" fmla="val 11063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fontAlgn="base" latinLnBrk="0"/>
            <a:r>
              <a:rPr lang="en-US" altLang="ko-KR" sz="1000" dirty="0">
                <a:hlinkClick r:id="rId3"/>
              </a:rPr>
              <a:t>http://docs.oracle.com/javase/8/docs/api/</a:t>
            </a:r>
            <a:endParaRPr lang="en-US" altLang="ko-KR" sz="1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0186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자바 통합 개발 환경</a:t>
            </a:r>
            <a:r>
              <a:rPr lang="en-US" altLang="ko-KR" dirty="0"/>
              <a:t>–</a:t>
            </a:r>
            <a:r>
              <a:rPr lang="ko-KR" altLang="en-US" dirty="0" err="1"/>
              <a:t>이클립스</a:t>
            </a:r>
            <a:r>
              <a:rPr lang="en-US" altLang="ko-KR" dirty="0"/>
              <a:t>(Eclipse)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IDE(Integrated Development Environment 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통합 개발 환경</a:t>
            </a:r>
            <a:endParaRPr lang="en-US" altLang="ko-KR" dirty="0"/>
          </a:p>
          <a:p>
            <a:pPr lvl="1"/>
            <a:r>
              <a:rPr lang="ko-KR" altLang="en-US" dirty="0"/>
              <a:t>편집</a:t>
            </a:r>
            <a:r>
              <a:rPr lang="en-US" altLang="ko-KR" dirty="0"/>
              <a:t>, </a:t>
            </a:r>
            <a:r>
              <a:rPr lang="ko-KR" altLang="en-US" dirty="0"/>
              <a:t>컴파일</a:t>
            </a:r>
            <a:r>
              <a:rPr lang="en-US" altLang="ko-KR" dirty="0"/>
              <a:t>, </a:t>
            </a:r>
            <a:r>
              <a:rPr lang="ko-KR" altLang="en-US" dirty="0"/>
              <a:t>디버깅을 한번에 할 수 있는 통합된 개발 환경</a:t>
            </a:r>
            <a:endParaRPr lang="en-US" altLang="ko-KR" dirty="0"/>
          </a:p>
          <a:p>
            <a:r>
              <a:rPr lang="ko-KR" altLang="en-US" dirty="0" err="1"/>
              <a:t>이클립스</a:t>
            </a:r>
            <a:r>
              <a:rPr lang="en-US" altLang="ko-KR" dirty="0"/>
              <a:t>(Eclipse)</a:t>
            </a:r>
          </a:p>
          <a:p>
            <a:pPr lvl="1"/>
            <a:r>
              <a:rPr lang="ko-KR" altLang="en-US" dirty="0"/>
              <a:t>자바 응용 프로그램 개발을 위한 통합 개발 환경</a:t>
            </a:r>
            <a:endParaRPr lang="en-US" altLang="ko-KR" dirty="0"/>
          </a:p>
          <a:p>
            <a:pPr lvl="1"/>
            <a:r>
              <a:rPr lang="en-US" altLang="ko-KR" dirty="0"/>
              <a:t>IBM</a:t>
            </a:r>
            <a:r>
              <a:rPr lang="ko-KR" altLang="en-US" dirty="0"/>
              <a:t>에 의해 개발된 오픈 소스 프로젝트</a:t>
            </a:r>
            <a:endParaRPr lang="en-US" altLang="ko-KR" dirty="0"/>
          </a:p>
          <a:p>
            <a:pPr lvl="1"/>
            <a:r>
              <a:rPr lang="en-US" altLang="ko-KR" dirty="0">
                <a:hlinkClick r:id="rId2"/>
              </a:rPr>
              <a:t>http://www.eclipse.org/downloads/</a:t>
            </a:r>
            <a:r>
              <a:rPr lang="en-US" altLang="ko-KR" dirty="0"/>
              <a:t> </a:t>
            </a:r>
            <a:r>
              <a:rPr lang="ko-KR" altLang="en-US" dirty="0"/>
              <a:t>에서 다운로드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737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Tip: </a:t>
            </a:r>
            <a:r>
              <a:rPr lang="en-US" altLang="ko-KR" dirty="0" err="1"/>
              <a:t>javadoc</a:t>
            </a:r>
            <a:r>
              <a:rPr lang="ko-KR" altLang="en-US" dirty="0"/>
              <a:t>를 이용한 </a:t>
            </a:r>
            <a:br>
              <a:rPr lang="en-US" altLang="ko-KR" dirty="0"/>
            </a:br>
            <a:r>
              <a:rPr lang="en-US" altLang="ko-KR" dirty="0"/>
              <a:t>API </a:t>
            </a:r>
            <a:r>
              <a:rPr lang="ko-KR" altLang="en-US" dirty="0"/>
              <a:t>도큐먼트 생성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395536" y="1268760"/>
            <a:ext cx="4824536" cy="5455508"/>
          </a:xfrm>
        </p:spPr>
        <p:txBody>
          <a:bodyPr>
            <a:normAutofit/>
          </a:bodyPr>
          <a:lstStyle/>
          <a:p>
            <a:r>
              <a:rPr lang="en-US" altLang="ko-KR" dirty="0"/>
              <a:t>javadoc.exe</a:t>
            </a:r>
          </a:p>
          <a:p>
            <a:pPr lvl="1"/>
            <a:r>
              <a:rPr lang="ko-KR" altLang="en-US" dirty="0"/>
              <a:t>자바 소스 파일로부터 </a:t>
            </a:r>
            <a:r>
              <a:rPr lang="en-US" altLang="ko-KR" dirty="0"/>
              <a:t>API </a:t>
            </a:r>
            <a:r>
              <a:rPr lang="ko-KR" altLang="en-US" dirty="0"/>
              <a:t>도큐먼트 생성</a:t>
            </a:r>
            <a:endParaRPr lang="en-US" altLang="ko-KR" dirty="0"/>
          </a:p>
          <a:p>
            <a:pPr lvl="1"/>
            <a:r>
              <a:rPr lang="ko-KR" altLang="en-US" dirty="0"/>
              <a:t>소스의 선언문과 </a:t>
            </a:r>
            <a:r>
              <a:rPr lang="en-US" altLang="ko-KR" dirty="0"/>
              <a:t>/** </a:t>
            </a:r>
            <a:r>
              <a:rPr lang="ko-KR" altLang="en-US" dirty="0"/>
              <a:t>와 </a:t>
            </a:r>
            <a:r>
              <a:rPr lang="en-US" altLang="ko-KR" dirty="0"/>
              <a:t>*/ </a:t>
            </a:r>
            <a:r>
              <a:rPr lang="ko-KR" altLang="en-US" dirty="0"/>
              <a:t>사이에 주어진 정보를 바탕으로 </a:t>
            </a:r>
            <a:r>
              <a:rPr lang="en-US" altLang="ko-KR" dirty="0"/>
              <a:t>HTML</a:t>
            </a:r>
            <a:r>
              <a:rPr lang="ko-KR" altLang="en-US" dirty="0"/>
              <a:t>로 된 </a:t>
            </a:r>
            <a:r>
              <a:rPr lang="en-US" altLang="ko-KR" dirty="0"/>
              <a:t>API </a:t>
            </a:r>
            <a:r>
              <a:rPr lang="ko-KR" altLang="en-US" dirty="0"/>
              <a:t>도큐먼트 생성</a:t>
            </a:r>
            <a:r>
              <a:rPr lang="en-US" altLang="ko-KR" dirty="0"/>
              <a:t>. </a:t>
            </a:r>
          </a:p>
          <a:p>
            <a:pPr lvl="1"/>
            <a:r>
              <a:rPr lang="ko-KR" altLang="en-US" dirty="0"/>
              <a:t>클래스</a:t>
            </a:r>
            <a:r>
              <a:rPr lang="en-US" altLang="ko-KR" dirty="0"/>
              <a:t>, </a:t>
            </a:r>
            <a:r>
              <a:rPr lang="ko-KR" altLang="en-US" dirty="0"/>
              <a:t>인터페이스 </a:t>
            </a:r>
            <a:r>
              <a:rPr lang="ko-KR" altLang="en-US" dirty="0" err="1"/>
              <a:t>생성자</a:t>
            </a:r>
            <a:r>
              <a:rPr lang="en-US" altLang="ko-KR" dirty="0"/>
              <a:t>, </a:t>
            </a:r>
            <a:r>
              <a:rPr lang="ko-KR" altLang="en-US" dirty="0" err="1"/>
              <a:t>메소드</a:t>
            </a:r>
            <a:r>
              <a:rPr lang="en-US" altLang="ko-KR" dirty="0"/>
              <a:t>, </a:t>
            </a:r>
            <a:r>
              <a:rPr lang="ko-KR" altLang="en-US" dirty="0"/>
              <a:t>필드 등을 기술</a:t>
            </a:r>
            <a:endParaRPr lang="en-US" altLang="ko-KR" dirty="0"/>
          </a:p>
          <a:p>
            <a:r>
              <a:rPr lang="ko-KR" altLang="en-US" dirty="0"/>
              <a:t>실행 방법 사례</a:t>
            </a:r>
            <a:endParaRPr lang="en-US" altLang="ko-KR" dirty="0"/>
          </a:p>
          <a:p>
            <a:pPr lvl="1"/>
            <a:r>
              <a:rPr lang="en-US" altLang="ko-KR" dirty="0" err="1"/>
              <a:t>javadoc</a:t>
            </a:r>
            <a:r>
              <a:rPr lang="en-US" altLang="ko-KR" dirty="0"/>
              <a:t> HelloDoc.java</a:t>
            </a:r>
          </a:p>
          <a:p>
            <a:pPr lvl="1"/>
            <a:r>
              <a:rPr lang="en-US" altLang="ko-KR" dirty="0"/>
              <a:t>HelloDoc.html </a:t>
            </a:r>
            <a:r>
              <a:rPr lang="ko-KR" altLang="en-US" dirty="0"/>
              <a:t>파일 생성</a:t>
            </a:r>
            <a:endParaRPr lang="en-US" altLang="ko-KR" dirty="0"/>
          </a:p>
          <a:p>
            <a:pPr lvl="2"/>
            <a:r>
              <a:rPr lang="en-US" altLang="ko-KR" dirty="0" err="1"/>
              <a:t>HelloDoc</a:t>
            </a:r>
            <a:r>
              <a:rPr lang="en-US" altLang="ko-KR" dirty="0"/>
              <a:t> </a:t>
            </a:r>
            <a:r>
              <a:rPr lang="ko-KR" altLang="en-US" dirty="0"/>
              <a:t>클래스를 설명하는 </a:t>
            </a:r>
            <a:r>
              <a:rPr lang="en-US" altLang="ko-KR" dirty="0"/>
              <a:t>API </a:t>
            </a:r>
            <a:r>
              <a:rPr lang="ko-KR" altLang="en-US" dirty="0"/>
              <a:t>도큐먼트</a:t>
            </a:r>
            <a:endParaRPr lang="en-US" altLang="ko-KR" dirty="0"/>
          </a:p>
        </p:txBody>
      </p:sp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60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364088" y="332656"/>
            <a:ext cx="3672408" cy="63709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>
                <a:latin typeface="+mj-lt"/>
              </a:rPr>
              <a:t>/**</a:t>
            </a:r>
          </a:p>
          <a:p>
            <a:pPr defTabSz="180000"/>
            <a:r>
              <a:rPr lang="en-US" altLang="ko-KR" sz="1200" b="1" dirty="0">
                <a:latin typeface="+mj-lt"/>
              </a:rPr>
              <a:t>	</a:t>
            </a:r>
            <a:r>
              <a:rPr lang="en-US" altLang="ko-KR" sz="1200" b="1" dirty="0" err="1">
                <a:latin typeface="+mj-lt"/>
              </a:rPr>
              <a:t>javadoc</a:t>
            </a:r>
            <a:r>
              <a:rPr lang="en-US" altLang="ko-KR" sz="1200" b="1" dirty="0">
                <a:latin typeface="+mj-lt"/>
              </a:rPr>
              <a:t> </a:t>
            </a:r>
            <a:r>
              <a:rPr lang="ko-KR" altLang="en-US" sz="1200" b="1" dirty="0">
                <a:latin typeface="+mj-lt"/>
              </a:rPr>
              <a:t>사용 예제를 위한 클래스</a:t>
            </a:r>
          </a:p>
          <a:p>
            <a:pPr defTabSz="180000"/>
            <a:r>
              <a:rPr lang="ko-KR" altLang="en-US" sz="1200" b="1" dirty="0">
                <a:latin typeface="+mj-lt"/>
              </a:rPr>
              <a:t> *</a:t>
            </a:r>
            <a:r>
              <a:rPr lang="en-US" altLang="ko-KR" sz="1200" b="1" dirty="0">
                <a:latin typeface="+mj-lt"/>
              </a:rPr>
              <a:t>/</a:t>
            </a:r>
          </a:p>
          <a:p>
            <a:pPr defTabSz="180000"/>
            <a:r>
              <a:rPr lang="en-US" altLang="ko-KR" sz="1200" dirty="0">
                <a:latin typeface="+mj-lt"/>
              </a:rPr>
              <a:t>public class </a:t>
            </a:r>
            <a:r>
              <a:rPr lang="en-US" altLang="ko-KR" sz="1200" dirty="0" err="1">
                <a:latin typeface="+mj-lt"/>
              </a:rPr>
              <a:t>HelloDoc</a:t>
            </a:r>
            <a:r>
              <a:rPr lang="en-US" altLang="ko-KR" sz="1200" dirty="0">
                <a:latin typeface="+mj-lt"/>
              </a:rPr>
              <a:t> {</a:t>
            </a:r>
          </a:p>
          <a:p>
            <a:pPr defTabSz="180000"/>
            <a:r>
              <a:rPr lang="en-US" altLang="ko-KR" sz="1200" dirty="0">
                <a:latin typeface="+mj-lt"/>
              </a:rPr>
              <a:t> 	</a:t>
            </a:r>
            <a:r>
              <a:rPr lang="en-US" altLang="ko-KR" sz="1200" b="1" dirty="0">
                <a:latin typeface="+mj-lt"/>
              </a:rPr>
              <a:t>/**</a:t>
            </a:r>
          </a:p>
          <a:p>
            <a:pPr defTabSz="180000"/>
            <a:r>
              <a:rPr lang="en-US" altLang="ko-KR" sz="1200" b="1" dirty="0">
                <a:latin typeface="+mj-lt"/>
              </a:rPr>
              <a:t>		</a:t>
            </a:r>
            <a:r>
              <a:rPr lang="ko-KR" altLang="en-US" sz="1200" b="1" dirty="0">
                <a:latin typeface="+mj-lt"/>
              </a:rPr>
              <a:t>두 정수의 합을 구하는 </a:t>
            </a:r>
            <a:r>
              <a:rPr lang="ko-KR" altLang="en-US" sz="1200" b="1" dirty="0" err="1">
                <a:latin typeface="+mj-lt"/>
              </a:rPr>
              <a:t>메소드</a:t>
            </a:r>
            <a:endParaRPr lang="ko-KR" altLang="en-US" sz="1200" b="1" dirty="0">
              <a:latin typeface="+mj-lt"/>
            </a:endParaRPr>
          </a:p>
          <a:p>
            <a:pPr defTabSz="180000"/>
            <a:r>
              <a:rPr lang="ko-KR" altLang="en-US" sz="1200" b="1" dirty="0">
                <a:latin typeface="+mj-lt"/>
              </a:rPr>
              <a:t>	 </a:t>
            </a:r>
          </a:p>
          <a:p>
            <a:pPr defTabSz="180000"/>
            <a:r>
              <a:rPr lang="en-US" altLang="ko-KR" sz="1200" b="1" dirty="0">
                <a:latin typeface="+mj-lt"/>
              </a:rPr>
              <a:t>		@</a:t>
            </a:r>
            <a:r>
              <a:rPr lang="en-US" altLang="ko-KR" sz="1200" b="1" dirty="0" err="1">
                <a:latin typeface="+mj-lt"/>
              </a:rPr>
              <a:t>param</a:t>
            </a:r>
            <a:r>
              <a:rPr lang="en-US" altLang="ko-KR" sz="1200" b="1" dirty="0">
                <a:latin typeface="+mj-lt"/>
              </a:rPr>
              <a:t> </a:t>
            </a:r>
            <a:r>
              <a:rPr lang="en-US" altLang="ko-KR" sz="1200" b="1" dirty="0" err="1">
                <a:latin typeface="+mj-lt"/>
              </a:rPr>
              <a:t>i</a:t>
            </a:r>
            <a:r>
              <a:rPr lang="en-US" altLang="ko-KR" sz="1200" b="1" dirty="0">
                <a:latin typeface="+mj-lt"/>
              </a:rPr>
              <a:t> </a:t>
            </a:r>
            <a:r>
              <a:rPr lang="ko-KR" altLang="en-US" sz="1200" b="1" dirty="0">
                <a:latin typeface="+mj-lt"/>
              </a:rPr>
              <a:t>합을 구할 </a:t>
            </a:r>
            <a:r>
              <a:rPr lang="ko-KR" altLang="en-US" sz="1200" b="1" dirty="0" err="1">
                <a:latin typeface="+mj-lt"/>
              </a:rPr>
              <a:t>첫번째</a:t>
            </a:r>
            <a:r>
              <a:rPr lang="ko-KR" altLang="en-US" sz="1200" b="1" dirty="0">
                <a:latin typeface="+mj-lt"/>
              </a:rPr>
              <a:t> 정수형 인자</a:t>
            </a:r>
          </a:p>
          <a:p>
            <a:pPr defTabSz="180000"/>
            <a:r>
              <a:rPr lang="en-US" altLang="ko-KR" sz="1200" b="1" dirty="0">
                <a:latin typeface="+mj-lt"/>
              </a:rPr>
              <a:t>		@</a:t>
            </a:r>
            <a:r>
              <a:rPr lang="en-US" altLang="ko-KR" sz="1200" b="1" dirty="0" err="1">
                <a:latin typeface="+mj-lt"/>
              </a:rPr>
              <a:t>param</a:t>
            </a:r>
            <a:r>
              <a:rPr lang="en-US" altLang="ko-KR" sz="1200" b="1" dirty="0">
                <a:latin typeface="+mj-lt"/>
              </a:rPr>
              <a:t> j </a:t>
            </a:r>
            <a:r>
              <a:rPr lang="ko-KR" altLang="en-US" sz="1200" b="1" dirty="0">
                <a:latin typeface="+mj-lt"/>
              </a:rPr>
              <a:t>합을 구할 </a:t>
            </a:r>
            <a:r>
              <a:rPr lang="ko-KR" altLang="en-US" sz="1200" b="1" dirty="0" err="1">
                <a:latin typeface="+mj-lt"/>
              </a:rPr>
              <a:t>두번째</a:t>
            </a:r>
            <a:r>
              <a:rPr lang="ko-KR" altLang="en-US" sz="1200" b="1" dirty="0">
                <a:latin typeface="+mj-lt"/>
              </a:rPr>
              <a:t> 정수형 인자</a:t>
            </a:r>
          </a:p>
          <a:p>
            <a:pPr defTabSz="180000"/>
            <a:r>
              <a:rPr lang="en-US" altLang="ko-KR" sz="1200" b="1" dirty="0">
                <a:latin typeface="+mj-lt"/>
              </a:rPr>
              <a:t>		@return </a:t>
            </a:r>
            <a:r>
              <a:rPr lang="ko-KR" altLang="en-US" sz="1200" b="1" dirty="0">
                <a:latin typeface="+mj-lt"/>
              </a:rPr>
              <a:t>두 정수의 합을 리턴</a:t>
            </a:r>
          </a:p>
          <a:p>
            <a:pPr defTabSz="180000"/>
            <a:r>
              <a:rPr lang="ko-KR" altLang="en-US" sz="1200" b="1" dirty="0">
                <a:latin typeface="+mj-lt"/>
              </a:rPr>
              <a:t>	 *</a:t>
            </a:r>
            <a:r>
              <a:rPr lang="en-US" altLang="ko-KR" sz="1200" b="1" dirty="0">
                <a:latin typeface="+mj-lt"/>
              </a:rPr>
              <a:t>/</a:t>
            </a:r>
          </a:p>
          <a:p>
            <a:pPr defTabSz="180000"/>
            <a:endParaRPr lang="en-US" altLang="ko-KR" sz="1200" dirty="0">
              <a:latin typeface="+mj-lt"/>
            </a:endParaRPr>
          </a:p>
          <a:p>
            <a:pPr defTabSz="180000"/>
            <a:r>
              <a:rPr lang="en-US" altLang="ko-KR" sz="1200" dirty="0">
                <a:latin typeface="+mj-lt"/>
              </a:rPr>
              <a:t>	public static </a:t>
            </a:r>
            <a:r>
              <a:rPr lang="en-US" altLang="ko-KR" sz="1200" dirty="0" err="1">
                <a:latin typeface="+mj-lt"/>
              </a:rPr>
              <a:t>int</a:t>
            </a:r>
            <a:r>
              <a:rPr lang="en-US" altLang="ko-KR" sz="1200" dirty="0">
                <a:latin typeface="+mj-lt"/>
              </a:rPr>
              <a:t> sum(</a:t>
            </a:r>
            <a:r>
              <a:rPr lang="en-US" altLang="ko-KR" sz="1200" dirty="0" err="1">
                <a:latin typeface="+mj-lt"/>
              </a:rPr>
              <a:t>int</a:t>
            </a:r>
            <a:r>
              <a:rPr lang="en-US" altLang="ko-KR" sz="1200" dirty="0">
                <a:latin typeface="+mj-lt"/>
              </a:rPr>
              <a:t> </a:t>
            </a:r>
            <a:r>
              <a:rPr lang="en-US" altLang="ko-KR" sz="1200" dirty="0" err="1">
                <a:latin typeface="+mj-lt"/>
              </a:rPr>
              <a:t>i</a:t>
            </a:r>
            <a:r>
              <a:rPr lang="en-US" altLang="ko-KR" sz="1200" dirty="0">
                <a:latin typeface="+mj-lt"/>
              </a:rPr>
              <a:t>, </a:t>
            </a:r>
            <a:r>
              <a:rPr lang="en-US" altLang="ko-KR" sz="1200" dirty="0" err="1">
                <a:latin typeface="+mj-lt"/>
              </a:rPr>
              <a:t>int</a:t>
            </a:r>
            <a:r>
              <a:rPr lang="en-US" altLang="ko-KR" sz="1200" dirty="0">
                <a:latin typeface="+mj-lt"/>
              </a:rPr>
              <a:t> j) {</a:t>
            </a:r>
          </a:p>
          <a:p>
            <a:pPr defTabSz="180000"/>
            <a:r>
              <a:rPr lang="en-US" altLang="ko-KR" sz="1200" dirty="0">
                <a:latin typeface="+mj-lt"/>
              </a:rPr>
              <a:t>		return </a:t>
            </a:r>
            <a:r>
              <a:rPr lang="en-US" altLang="ko-KR" sz="1200" dirty="0" err="1">
                <a:latin typeface="+mj-lt"/>
              </a:rPr>
              <a:t>i</a:t>
            </a:r>
            <a:r>
              <a:rPr lang="en-US" altLang="ko-KR" sz="1200" dirty="0">
                <a:latin typeface="+mj-lt"/>
              </a:rPr>
              <a:t> + j;</a:t>
            </a:r>
          </a:p>
          <a:p>
            <a:pPr defTabSz="180000"/>
            <a:r>
              <a:rPr lang="en-US" altLang="ko-KR" sz="1200" dirty="0">
                <a:latin typeface="+mj-lt"/>
              </a:rPr>
              <a:t>	}</a:t>
            </a:r>
          </a:p>
          <a:p>
            <a:pPr defTabSz="180000"/>
            <a:endParaRPr lang="en-US" altLang="ko-KR" sz="1200" dirty="0">
              <a:latin typeface="+mj-lt"/>
            </a:endParaRPr>
          </a:p>
          <a:p>
            <a:pPr defTabSz="180000"/>
            <a:r>
              <a:rPr lang="en-US" altLang="ko-KR" sz="1200" dirty="0">
                <a:latin typeface="+mj-lt"/>
              </a:rPr>
              <a:t>	public static void main(String[] </a:t>
            </a:r>
            <a:r>
              <a:rPr lang="en-US" altLang="ko-KR" sz="1200" dirty="0" err="1">
                <a:latin typeface="+mj-lt"/>
              </a:rPr>
              <a:t>args</a:t>
            </a:r>
            <a:r>
              <a:rPr lang="en-US" altLang="ko-KR" sz="1200" dirty="0">
                <a:latin typeface="+mj-lt"/>
              </a:rPr>
              <a:t>) {</a:t>
            </a:r>
          </a:p>
          <a:p>
            <a:pPr defTabSz="180000"/>
            <a:r>
              <a:rPr lang="en-US" altLang="ko-KR" sz="1200" dirty="0">
                <a:latin typeface="+mj-lt"/>
              </a:rPr>
              <a:t>		</a:t>
            </a:r>
            <a:r>
              <a:rPr lang="en-US" altLang="ko-KR" sz="1200" dirty="0" err="1">
                <a:latin typeface="+mj-lt"/>
              </a:rPr>
              <a:t>int</a:t>
            </a:r>
            <a:r>
              <a:rPr lang="en-US" altLang="ko-KR" sz="1200" dirty="0">
                <a:latin typeface="+mj-lt"/>
              </a:rPr>
              <a:t> </a:t>
            </a:r>
            <a:r>
              <a:rPr lang="en-US" altLang="ko-KR" sz="1200" dirty="0" err="1">
                <a:latin typeface="+mj-lt"/>
              </a:rPr>
              <a:t>i</a:t>
            </a:r>
            <a:r>
              <a:rPr lang="en-US" altLang="ko-KR" sz="1200" dirty="0">
                <a:latin typeface="+mj-lt"/>
              </a:rPr>
              <a:t>;</a:t>
            </a:r>
          </a:p>
          <a:p>
            <a:pPr defTabSz="180000"/>
            <a:r>
              <a:rPr lang="en-US" altLang="ko-KR" sz="1200" dirty="0">
                <a:latin typeface="+mj-lt"/>
              </a:rPr>
              <a:t>		</a:t>
            </a:r>
            <a:r>
              <a:rPr lang="en-US" altLang="ko-KR" sz="1200" dirty="0" err="1">
                <a:latin typeface="+mj-lt"/>
              </a:rPr>
              <a:t>int</a:t>
            </a:r>
            <a:r>
              <a:rPr lang="en-US" altLang="ko-KR" sz="1200" dirty="0">
                <a:latin typeface="+mj-lt"/>
              </a:rPr>
              <a:t> j;</a:t>
            </a:r>
          </a:p>
          <a:p>
            <a:pPr defTabSz="180000"/>
            <a:r>
              <a:rPr lang="en-US" altLang="ko-KR" sz="1200" dirty="0">
                <a:latin typeface="+mj-lt"/>
              </a:rPr>
              <a:t>		char a;</a:t>
            </a:r>
          </a:p>
          <a:p>
            <a:pPr defTabSz="180000"/>
            <a:r>
              <a:rPr lang="en-US" altLang="ko-KR" sz="1200" dirty="0">
                <a:latin typeface="+mj-lt"/>
              </a:rPr>
              <a:t>		String b;</a:t>
            </a:r>
          </a:p>
          <a:p>
            <a:pPr defTabSz="180000"/>
            <a:r>
              <a:rPr lang="en-US" altLang="ko-KR" sz="1200" dirty="0">
                <a:latin typeface="+mj-lt"/>
              </a:rPr>
              <a:t>		final </a:t>
            </a:r>
            <a:r>
              <a:rPr lang="en-US" altLang="ko-KR" sz="1200" dirty="0" err="1">
                <a:latin typeface="+mj-lt"/>
              </a:rPr>
              <a:t>int</a:t>
            </a:r>
            <a:r>
              <a:rPr lang="en-US" altLang="ko-KR" sz="1200" dirty="0">
                <a:latin typeface="+mj-lt"/>
              </a:rPr>
              <a:t> TEN = 10;</a:t>
            </a:r>
          </a:p>
          <a:p>
            <a:pPr defTabSz="180000"/>
            <a:r>
              <a:rPr lang="en-US" altLang="ko-KR" sz="1200" dirty="0">
                <a:latin typeface="+mj-lt"/>
              </a:rPr>
              <a:t>		</a:t>
            </a:r>
          </a:p>
          <a:p>
            <a:pPr defTabSz="180000"/>
            <a:r>
              <a:rPr lang="en-US" altLang="ko-KR" sz="1200" dirty="0">
                <a:latin typeface="+mj-lt"/>
              </a:rPr>
              <a:t>		</a:t>
            </a:r>
            <a:r>
              <a:rPr lang="en-US" altLang="ko-KR" sz="1200" dirty="0" err="1">
                <a:latin typeface="+mj-lt"/>
              </a:rPr>
              <a:t>i</a:t>
            </a:r>
            <a:r>
              <a:rPr lang="en-US" altLang="ko-KR" sz="1200" dirty="0">
                <a:latin typeface="+mj-lt"/>
              </a:rPr>
              <a:t> = 1;</a:t>
            </a:r>
          </a:p>
          <a:p>
            <a:pPr defTabSz="180000"/>
            <a:r>
              <a:rPr lang="en-US" altLang="ko-KR" sz="1200" dirty="0">
                <a:latin typeface="+mj-lt"/>
              </a:rPr>
              <a:t>		j = sum(</a:t>
            </a:r>
            <a:r>
              <a:rPr lang="en-US" altLang="ko-KR" sz="1200" dirty="0" err="1">
                <a:latin typeface="+mj-lt"/>
              </a:rPr>
              <a:t>i</a:t>
            </a:r>
            <a:r>
              <a:rPr lang="en-US" altLang="ko-KR" sz="1200" dirty="0">
                <a:latin typeface="+mj-lt"/>
              </a:rPr>
              <a:t>, TEN);</a:t>
            </a:r>
          </a:p>
          <a:p>
            <a:pPr defTabSz="180000"/>
            <a:r>
              <a:rPr lang="en-US" altLang="ko-KR" sz="1200" dirty="0">
                <a:latin typeface="+mj-lt"/>
              </a:rPr>
              <a:t>		a = '?';</a:t>
            </a:r>
          </a:p>
          <a:p>
            <a:pPr defTabSz="180000"/>
            <a:r>
              <a:rPr lang="en-US" altLang="ko-KR" sz="1200" dirty="0">
                <a:latin typeface="+mj-lt"/>
              </a:rPr>
              <a:t>		b = "Hello";	</a:t>
            </a:r>
          </a:p>
          <a:p>
            <a:pPr defTabSz="180000"/>
            <a:r>
              <a:rPr lang="en-US" altLang="ko-KR" sz="1200" dirty="0">
                <a:latin typeface="+mj-lt"/>
              </a:rPr>
              <a:t>		</a:t>
            </a:r>
          </a:p>
          <a:p>
            <a:pPr defTabSz="180000"/>
            <a:r>
              <a:rPr lang="en-US" altLang="ko-KR" sz="1200" dirty="0">
                <a:latin typeface="+mj-lt"/>
              </a:rPr>
              <a:t>		</a:t>
            </a:r>
            <a:r>
              <a:rPr lang="en-US" altLang="ko-KR" sz="1200" dirty="0" err="1">
                <a:latin typeface="+mj-lt"/>
              </a:rPr>
              <a:t>java.lang.System.out.println</a:t>
            </a:r>
            <a:r>
              <a:rPr lang="en-US" altLang="ko-KR" sz="1200" dirty="0">
                <a:latin typeface="+mj-lt"/>
              </a:rPr>
              <a:t>(a);</a:t>
            </a:r>
          </a:p>
          <a:p>
            <a:pPr defTabSz="180000"/>
            <a:r>
              <a:rPr lang="en-US" altLang="ko-KR" sz="1200" dirty="0">
                <a:latin typeface="+mj-lt"/>
              </a:rPr>
              <a:t>		</a:t>
            </a:r>
            <a:r>
              <a:rPr lang="en-US" altLang="ko-KR" sz="1200" dirty="0" err="1">
                <a:latin typeface="+mj-lt"/>
              </a:rPr>
              <a:t>System.out.println</a:t>
            </a:r>
            <a:r>
              <a:rPr lang="en-US" altLang="ko-KR" sz="1200" dirty="0">
                <a:latin typeface="+mj-lt"/>
              </a:rPr>
              <a:t>(b);</a:t>
            </a:r>
          </a:p>
          <a:p>
            <a:pPr defTabSz="180000"/>
            <a:r>
              <a:rPr lang="en-US" altLang="ko-KR" sz="1200" dirty="0">
                <a:latin typeface="+mj-lt"/>
              </a:rPr>
              <a:t>		</a:t>
            </a:r>
            <a:r>
              <a:rPr lang="en-US" altLang="ko-KR" sz="1200" dirty="0" err="1">
                <a:latin typeface="+mj-lt"/>
              </a:rPr>
              <a:t>System.out.println</a:t>
            </a:r>
            <a:r>
              <a:rPr lang="en-US" altLang="ko-KR" sz="1200" dirty="0">
                <a:latin typeface="+mj-lt"/>
              </a:rPr>
              <a:t>(TEN);</a:t>
            </a:r>
          </a:p>
          <a:p>
            <a:pPr defTabSz="180000"/>
            <a:r>
              <a:rPr lang="en-US" altLang="ko-KR" sz="1200" dirty="0">
                <a:latin typeface="+mj-lt"/>
              </a:rPr>
              <a:t>		</a:t>
            </a:r>
            <a:r>
              <a:rPr lang="en-US" altLang="ko-KR" sz="1200" dirty="0" err="1">
                <a:latin typeface="+mj-lt"/>
              </a:rPr>
              <a:t>System.out.println</a:t>
            </a:r>
            <a:r>
              <a:rPr lang="en-US" altLang="ko-KR" sz="1200" dirty="0">
                <a:latin typeface="+mj-lt"/>
              </a:rPr>
              <a:t>(j);</a:t>
            </a:r>
          </a:p>
          <a:p>
            <a:pPr defTabSz="180000"/>
            <a:r>
              <a:rPr lang="en-US" altLang="ko-KR" sz="1200" dirty="0">
                <a:latin typeface="+mj-lt"/>
              </a:rPr>
              <a:t>	}</a:t>
            </a:r>
          </a:p>
          <a:p>
            <a:pPr defTabSz="180000"/>
            <a:r>
              <a:rPr lang="en-US" altLang="ko-KR" sz="1200" dirty="0">
                <a:latin typeface="+mj-lt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808122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436921"/>
            <a:ext cx="4141199" cy="45811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0" y="1436921"/>
            <a:ext cx="3869453" cy="321621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/>
              <a:t>javadoc</a:t>
            </a:r>
            <a:r>
              <a:rPr lang="ko-KR" altLang="en-US"/>
              <a:t>로 </a:t>
            </a:r>
            <a:r>
              <a:rPr lang="en-US" altLang="ko-KR"/>
              <a:t>HelloDoc </a:t>
            </a:r>
            <a:r>
              <a:rPr lang="ko-KR" altLang="en-US"/>
              <a:t>클래스의 </a:t>
            </a:r>
            <a:r>
              <a:rPr lang="en-US" altLang="ko-KR"/>
              <a:t>API </a:t>
            </a:r>
            <a:r>
              <a:rPr lang="ko-KR" altLang="en-US"/>
              <a:t>도큐먼트생성</a:t>
            </a:r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7577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5780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967835" y="2348880"/>
            <a:ext cx="1224136" cy="442674"/>
          </a:xfrm>
          <a:prstGeom prst="wedgeRoundRectCallout">
            <a:avLst>
              <a:gd name="adj1" fmla="val -119462"/>
              <a:gd name="adj2" fmla="val -405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HelloDoc.html</a:t>
            </a:r>
          </a:p>
          <a:p>
            <a:r>
              <a:rPr lang="en-US" altLang="ko-KR" sz="1000" dirty="0"/>
              <a:t> </a:t>
            </a:r>
            <a:r>
              <a:rPr lang="ko-KR" altLang="en-US" sz="1000" dirty="0"/>
              <a:t>파일 생성</a:t>
            </a: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300192" y="2924944"/>
            <a:ext cx="531863" cy="272415"/>
          </a:xfrm>
          <a:prstGeom prst="wedgeRoundRectCallout">
            <a:avLst>
              <a:gd name="adj1" fmla="val -91729"/>
              <a:gd name="adj2" fmla="val 55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/>
              <a:t>주목</a:t>
            </a:r>
            <a:endParaRPr lang="ko-KR" alt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7236296" y="5805264"/>
            <a:ext cx="531863" cy="272415"/>
          </a:xfrm>
          <a:prstGeom prst="wedgeRoundRectCallout">
            <a:avLst>
              <a:gd name="adj1" fmla="val -91729"/>
              <a:gd name="adj2" fmla="val 55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/>
              <a:t>주목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1002926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자바 프로그램 개발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public class Hello2030</a:t>
            </a:r>
          </a:p>
          <a:p>
            <a:pPr lvl="1"/>
            <a:r>
              <a:rPr lang="ko-KR" altLang="en-US" dirty="0"/>
              <a:t>클래스 선언문</a:t>
            </a:r>
            <a:endParaRPr lang="en-US" altLang="ko-KR" dirty="0"/>
          </a:p>
          <a:p>
            <a:pPr lvl="1"/>
            <a:r>
              <a:rPr lang="en-US" altLang="ko-KR" dirty="0"/>
              <a:t>Hello2030</a:t>
            </a:r>
            <a:r>
              <a:rPr lang="ko-KR" altLang="en-US" dirty="0"/>
              <a:t> 은 클래스 이름</a:t>
            </a:r>
            <a:endParaRPr lang="en-US" altLang="ko-KR" dirty="0"/>
          </a:p>
          <a:p>
            <a:pPr lvl="1"/>
            <a:r>
              <a:rPr lang="ko-KR" altLang="en-US" dirty="0"/>
              <a:t>클래스는 </a:t>
            </a:r>
            <a:r>
              <a:rPr lang="en-US" altLang="ko-KR" dirty="0"/>
              <a:t>{</a:t>
            </a:r>
            <a:r>
              <a:rPr lang="ko-KR" altLang="en-US" dirty="0"/>
              <a:t>와 </a:t>
            </a:r>
            <a:r>
              <a:rPr lang="en-US" altLang="ko-KR" dirty="0"/>
              <a:t>} </a:t>
            </a:r>
            <a:r>
              <a:rPr lang="ko-KR" altLang="en-US" dirty="0"/>
              <a:t>사이에 정의</a:t>
            </a:r>
            <a:endParaRPr lang="en-US" altLang="ko-KR" dirty="0"/>
          </a:p>
          <a:p>
            <a:pPr lvl="1"/>
            <a:r>
              <a:rPr lang="ko-KR" altLang="en-US" dirty="0"/>
              <a:t>자바는 하나 이상의 클래스로 구성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public static void main(String[] </a:t>
            </a:r>
            <a:r>
              <a:rPr lang="en-US" altLang="ko-KR" dirty="0" err="1"/>
              <a:t>args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자바 프로그램은 </a:t>
            </a:r>
            <a:r>
              <a:rPr lang="en-US" altLang="ko-KR" dirty="0"/>
              <a:t>main() </a:t>
            </a:r>
            <a:r>
              <a:rPr lang="ko-KR" altLang="en-US" dirty="0" err="1"/>
              <a:t>메소드에서</a:t>
            </a:r>
            <a:r>
              <a:rPr lang="ko-KR" altLang="en-US" dirty="0"/>
              <a:t> 실행 시작</a:t>
            </a:r>
            <a:endParaRPr lang="en-US" altLang="ko-KR" dirty="0"/>
          </a:p>
          <a:p>
            <a:pPr lvl="2"/>
            <a:r>
              <a:rPr lang="ko-KR" altLang="en-US" dirty="0"/>
              <a:t>실행을 시작하는 클래스에 </a:t>
            </a:r>
            <a:r>
              <a:rPr lang="en-US" altLang="ko-KR" dirty="0"/>
              <a:t>main() </a:t>
            </a:r>
            <a:r>
              <a:rPr lang="ko-KR" altLang="en-US" dirty="0" err="1"/>
              <a:t>메소드가</a:t>
            </a:r>
            <a:r>
              <a:rPr lang="en-US" altLang="ko-KR" dirty="0"/>
              <a:t> </a:t>
            </a:r>
            <a:r>
              <a:rPr lang="ko-KR" altLang="en-US" dirty="0"/>
              <a:t>반드시 하나 존재</a:t>
            </a:r>
            <a:endParaRPr lang="en-US" altLang="ko-KR" dirty="0"/>
          </a:p>
          <a:p>
            <a:r>
              <a:rPr lang="en-US" altLang="ko-KR" dirty="0" err="1"/>
              <a:t>int</a:t>
            </a:r>
            <a:r>
              <a:rPr lang="en-US" altLang="ko-KR" dirty="0"/>
              <a:t> n = 2030;</a:t>
            </a:r>
          </a:p>
          <a:p>
            <a:pPr lvl="1"/>
            <a:r>
              <a:rPr lang="ko-KR" altLang="en-US" dirty="0"/>
              <a:t>지역 변수 선언</a:t>
            </a:r>
            <a:endParaRPr lang="en-US" altLang="ko-KR" dirty="0"/>
          </a:p>
          <a:p>
            <a:r>
              <a:rPr lang="en-US" altLang="ko-KR" dirty="0" err="1"/>
              <a:t>System.out.println</a:t>
            </a:r>
            <a:r>
              <a:rPr lang="en-US" altLang="ko-KR" dirty="0"/>
              <a:t>("</a:t>
            </a:r>
            <a:r>
              <a:rPr lang="ko-KR" altLang="en-US" dirty="0" err="1"/>
              <a:t>헬로</a:t>
            </a:r>
            <a:r>
              <a:rPr lang="en-US" altLang="ko-KR" dirty="0"/>
              <a:t>"+n);</a:t>
            </a:r>
          </a:p>
          <a:p>
            <a:pPr lvl="1"/>
            <a:r>
              <a:rPr lang="ko-KR" altLang="en-US" dirty="0"/>
              <a:t>화면에 </a:t>
            </a:r>
            <a:r>
              <a:rPr lang="en-US" altLang="ko-KR" dirty="0"/>
              <a:t>"</a:t>
            </a:r>
            <a:r>
              <a:rPr lang="ko-KR" altLang="en-US" dirty="0" err="1"/>
              <a:t>헬로</a:t>
            </a:r>
            <a:r>
              <a:rPr lang="en-US" altLang="ko-KR" dirty="0"/>
              <a:t>2030“</a:t>
            </a:r>
            <a:r>
              <a:rPr lang="ko-KR" altLang="en-US" dirty="0"/>
              <a:t> 출력</a:t>
            </a:r>
            <a:endParaRPr lang="en-US" altLang="ko-KR" dirty="0"/>
          </a:p>
          <a:p>
            <a:pPr lvl="1"/>
            <a:r>
              <a:rPr lang="en-US" altLang="ko-KR" dirty="0" err="1"/>
              <a:t>System.out</a:t>
            </a:r>
            <a:r>
              <a:rPr lang="en-US" altLang="ko-KR" dirty="0"/>
              <a:t> </a:t>
            </a:r>
            <a:r>
              <a:rPr lang="ko-KR" altLang="en-US" dirty="0"/>
              <a:t>객체는 </a:t>
            </a:r>
            <a:r>
              <a:rPr lang="en-US" altLang="ko-KR" dirty="0"/>
              <a:t>JDK</a:t>
            </a:r>
            <a:r>
              <a:rPr lang="ko-KR" altLang="en-US" dirty="0"/>
              <a:t>에서 제공됨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84165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소스 편집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5239484"/>
          </a:xfrm>
        </p:spPr>
        <p:txBody>
          <a:bodyPr>
            <a:normAutofit/>
          </a:bodyPr>
          <a:lstStyle/>
          <a:p>
            <a:r>
              <a:rPr lang="ko-KR" altLang="en-US" dirty="0"/>
              <a:t>어떤 편집기를 사용해도 무관</a:t>
            </a:r>
            <a:endParaRPr lang="en-US" altLang="ko-KR" dirty="0"/>
          </a:p>
          <a:p>
            <a:pPr lvl="1"/>
            <a:r>
              <a:rPr lang="ko-KR" altLang="en-US" dirty="0"/>
              <a:t>메모장으로 작성한 샘플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작성 후 </a:t>
            </a:r>
            <a:r>
              <a:rPr lang="en-US" altLang="ko-KR" dirty="0"/>
              <a:t>Hello2030.java</a:t>
            </a:r>
            <a:r>
              <a:rPr lang="ko-KR" altLang="en-US" dirty="0"/>
              <a:t>로 저장</a:t>
            </a:r>
            <a:endParaRPr lang="en-US" altLang="ko-KR" dirty="0"/>
          </a:p>
          <a:p>
            <a:pPr lvl="1"/>
            <a:r>
              <a:rPr lang="ko-KR" altLang="en-US" dirty="0"/>
              <a:t>반드시 클래스와 동일한 이름으로 파일 저장</a:t>
            </a:r>
            <a:endParaRPr lang="en-US" altLang="ko-KR" dirty="0"/>
          </a:p>
          <a:p>
            <a:pPr lvl="2"/>
            <a:r>
              <a:rPr lang="en-US" altLang="ko-KR" dirty="0"/>
              <a:t>C:\Temp</a:t>
            </a:r>
            <a:r>
              <a:rPr lang="ko-KR" altLang="en-US" dirty="0"/>
              <a:t>에 저장</a:t>
            </a:r>
            <a:endParaRPr lang="en-US" altLang="ko-KR" dirty="0"/>
          </a:p>
          <a:p>
            <a:pPr lvl="1"/>
            <a:r>
              <a:rPr lang="ko-KR" altLang="en-US" dirty="0" err="1"/>
              <a:t>확장자</a:t>
            </a:r>
            <a:r>
              <a:rPr lang="ko-KR" altLang="en-US" dirty="0"/>
              <a:t> </a:t>
            </a:r>
            <a:r>
              <a:rPr lang="en-US" altLang="ko-KR" dirty="0"/>
              <a:t>.java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584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693412" y="2348880"/>
            <a:ext cx="7991872" cy="1910408"/>
            <a:chOff x="693412" y="2204864"/>
            <a:chExt cx="7991872" cy="1910408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412" y="2204864"/>
              <a:ext cx="7991872" cy="1910408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907704" y="2348880"/>
              <a:ext cx="531863" cy="272415"/>
            </a:xfrm>
            <a:prstGeom prst="wedgeRoundRectCallout">
              <a:avLst>
                <a:gd name="adj1" fmla="val -84639"/>
                <a:gd name="adj2" fmla="val 7128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주목</a:t>
              </a:r>
              <a:endParaRPr lang="ko-KR" altLang="en-US" sz="1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627784" y="2708920"/>
              <a:ext cx="531863" cy="272415"/>
            </a:xfrm>
            <a:prstGeom prst="wedgeRoundRectCallout">
              <a:avLst>
                <a:gd name="adj1" fmla="val -84639"/>
                <a:gd name="adj2" fmla="val 7128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주목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369952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소스 컴파일 및 실행</a:t>
            </a:r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3481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600126" y="4746252"/>
            <a:ext cx="6924202" cy="1131020"/>
            <a:chOff x="600126" y="4604525"/>
            <a:chExt cx="6924202" cy="113102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6708" y="4607912"/>
              <a:ext cx="5557620" cy="1127633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5" name="TextBox 14"/>
            <p:cNvSpPr txBox="1"/>
            <p:nvPr/>
          </p:nvSpPr>
          <p:spPr>
            <a:xfrm>
              <a:off x="4234237" y="4899313"/>
              <a:ext cx="1953704" cy="272415"/>
            </a:xfrm>
            <a:prstGeom prst="wedgeRoundRectCallout">
              <a:avLst>
                <a:gd name="adj1" fmla="val -68490"/>
                <a:gd name="adj2" fmla="val 1937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.class </a:t>
              </a:r>
              <a:r>
                <a:rPr lang="ko-KR" altLang="en-US" sz="1000" dirty="0" err="1"/>
                <a:t>확장자를</a:t>
              </a:r>
              <a:r>
                <a:rPr lang="ko-KR" altLang="en-US" sz="1000" dirty="0"/>
                <a:t> 붙이지 않는다</a:t>
              </a:r>
              <a:r>
                <a:rPr lang="en-US" altLang="ko-KR" sz="1000" dirty="0"/>
                <a:t>.</a:t>
              </a:r>
              <a:endParaRPr lang="ko-KR" altLang="en-US" sz="1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18025" y="5348379"/>
              <a:ext cx="792088" cy="272415"/>
            </a:xfrm>
            <a:prstGeom prst="wedgeRoundRectCallout">
              <a:avLst>
                <a:gd name="adj1" fmla="val 73924"/>
                <a:gd name="adj2" fmla="val -5640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실행 결과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0126" y="4604525"/>
              <a:ext cx="1189599" cy="442674"/>
            </a:xfrm>
            <a:prstGeom prst="wedgeRoundRectCallout">
              <a:avLst>
                <a:gd name="adj1" fmla="val 124009"/>
                <a:gd name="adj2" fmla="val 5153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/>
                <a:t>Hello2030.class </a:t>
              </a:r>
              <a:r>
                <a:rPr lang="ko-KR" altLang="en-US" sz="1000" dirty="0"/>
                <a:t>실행</a:t>
              </a: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1961652" y="1514619"/>
            <a:ext cx="5220695" cy="2990650"/>
            <a:chOff x="2785000" y="1357611"/>
            <a:chExt cx="5220695" cy="299065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5000" y="1357611"/>
              <a:ext cx="5220695" cy="299065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2" name="TextBox 11"/>
            <p:cNvSpPr txBox="1"/>
            <p:nvPr/>
          </p:nvSpPr>
          <p:spPr>
            <a:xfrm>
              <a:off x="5420902" y="2005683"/>
              <a:ext cx="613535" cy="272415"/>
            </a:xfrm>
            <a:prstGeom prst="wedgeRoundRectCallout">
              <a:avLst>
                <a:gd name="adj1" fmla="val -109453"/>
                <a:gd name="adj2" fmla="val 1937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컴파일</a:t>
              </a:r>
              <a:endParaRPr lang="ko-KR" altLang="en-US" sz="1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724128" y="2852936"/>
              <a:ext cx="1224136" cy="272415"/>
            </a:xfrm>
            <a:prstGeom prst="wedgeRoundRectCallout">
              <a:avLst>
                <a:gd name="adj1" fmla="val -21823"/>
                <a:gd name="adj2" fmla="val 9204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클래스 파일 생성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147888" y="1556792"/>
              <a:ext cx="2008288" cy="272415"/>
            </a:xfrm>
            <a:prstGeom prst="wedgeRoundRectCallout">
              <a:avLst>
                <a:gd name="adj1" fmla="val -66819"/>
                <a:gd name="adj2" fmla="val 4379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/>
                <a:t>C:\Temp </a:t>
              </a:r>
              <a:r>
                <a:rPr lang="ko-KR" altLang="en-US" sz="1000" dirty="0"/>
                <a:t>디렉터리로 이동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24675" y="1763032"/>
            <a:ext cx="1189599" cy="612934"/>
          </a:xfrm>
          <a:prstGeom prst="wedgeRoundRectCallout">
            <a:avLst>
              <a:gd name="adj1" fmla="val 68980"/>
              <a:gd name="adj2" fmla="val 4051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Hello2030.java</a:t>
            </a:r>
            <a:r>
              <a:rPr lang="ko-KR" altLang="en-US" sz="1000" dirty="0"/>
              <a:t>는 </a:t>
            </a:r>
            <a:r>
              <a:rPr lang="en-US" altLang="ko-KR" sz="1000" dirty="0"/>
              <a:t>C:\Temp</a:t>
            </a:r>
            <a:r>
              <a:rPr lang="ko-KR" altLang="en-US" sz="1000" dirty="0"/>
              <a:t>에 저장되어 있음</a:t>
            </a:r>
          </a:p>
        </p:txBody>
      </p:sp>
    </p:spTree>
    <p:extLst>
      <p:ext uri="{BB962C8B-B14F-4D97-AF65-F5344CB8AC3E}">
        <p14:creationId xmlns:p14="http://schemas.microsoft.com/office/powerpoint/2010/main" val="297135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789040"/>
            <a:ext cx="5758444" cy="278474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이클립스</a:t>
            </a:r>
            <a:r>
              <a:rPr lang="ko-KR" altLang="en-US" dirty="0"/>
              <a:t> 실행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359796" y="2299754"/>
            <a:ext cx="1740595" cy="272415"/>
          </a:xfrm>
          <a:prstGeom prst="wedgeRoundRectCallout">
            <a:avLst>
              <a:gd name="adj1" fmla="val -84672"/>
              <a:gd name="adj2" fmla="val 3002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err="1"/>
              <a:t>이클립스</a:t>
            </a:r>
            <a:r>
              <a:rPr lang="ko-KR" altLang="en-US" sz="1000" dirty="0"/>
              <a:t> </a:t>
            </a:r>
            <a:r>
              <a:rPr lang="en-US" altLang="ko-KR" sz="1000" dirty="0"/>
              <a:t>Oxygen  </a:t>
            </a:r>
            <a:r>
              <a:rPr lang="ko-KR" altLang="en-US" sz="1000" dirty="0" err="1"/>
              <a:t>배포판</a:t>
            </a:r>
            <a:endParaRPr lang="ko-KR" altLang="en-US" sz="1000" dirty="0"/>
          </a:p>
        </p:txBody>
      </p:sp>
      <p:sp>
        <p:nvSpPr>
          <p:cNvPr id="6" name="TextBox 5"/>
          <p:cNvSpPr txBox="1"/>
          <p:nvPr/>
        </p:nvSpPr>
        <p:spPr>
          <a:xfrm>
            <a:off x="2674789" y="5115072"/>
            <a:ext cx="1814066" cy="272415"/>
          </a:xfrm>
          <a:prstGeom prst="wedgeRoundRectCallout">
            <a:avLst>
              <a:gd name="adj1" fmla="val -48976"/>
              <a:gd name="adj2" fmla="val -12676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작업 공간 폴더 지정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416378"/>
            <a:ext cx="3096344" cy="206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209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cs typeface="Arial" pitchFamily="34" charset="0"/>
              </a:rPr>
              <a:t>컴파일</a:t>
            </a:r>
            <a:endParaRPr lang="en-US" altLang="ko-KR" dirty="0">
              <a:cs typeface="Arial" pitchFamily="34" charset="0"/>
            </a:endParaRPr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58363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/>
              <a:t>소스 </a:t>
            </a:r>
            <a:r>
              <a:rPr lang="en-US" altLang="ko-KR" dirty="0"/>
              <a:t>: </a:t>
            </a:r>
            <a:r>
              <a:rPr lang="ko-KR" altLang="en-US" dirty="0"/>
              <a:t>프로그래밍 언어로 작성된 텍스트 파일</a:t>
            </a:r>
            <a:endParaRPr lang="en-US" altLang="ko-KR" dirty="0"/>
          </a:p>
          <a:p>
            <a:r>
              <a:rPr lang="ko-KR" altLang="en-US" dirty="0"/>
              <a:t>컴파일 </a:t>
            </a:r>
            <a:r>
              <a:rPr lang="en-US" altLang="ko-KR" dirty="0"/>
              <a:t>: </a:t>
            </a:r>
            <a:r>
              <a:rPr lang="ko-KR" altLang="en-US" dirty="0"/>
              <a:t>소스 파일을 컴퓨터가 이해할 수 있는 기계어로 만드는 과정</a:t>
            </a:r>
            <a:endParaRPr lang="en-US" altLang="ko-KR" dirty="0"/>
          </a:p>
          <a:p>
            <a:pPr lvl="1"/>
            <a:r>
              <a:rPr lang="ko-KR" altLang="en-US" dirty="0"/>
              <a:t>소스 파일 </a:t>
            </a:r>
            <a:r>
              <a:rPr lang="ko-KR" altLang="en-US" dirty="0" err="1"/>
              <a:t>확장자와</a:t>
            </a:r>
            <a:r>
              <a:rPr lang="en-US" altLang="ko-KR" dirty="0"/>
              <a:t> </a:t>
            </a:r>
            <a:r>
              <a:rPr lang="ko-KR" altLang="en-US" dirty="0"/>
              <a:t>컴파일 된 파일의 </a:t>
            </a:r>
            <a:r>
              <a:rPr lang="ko-KR" altLang="en-US" dirty="0" err="1"/>
              <a:t>확장자</a:t>
            </a:r>
            <a:endParaRPr lang="en-US" altLang="ko-KR" dirty="0"/>
          </a:p>
          <a:p>
            <a:pPr lvl="2"/>
            <a:r>
              <a:rPr lang="ko-KR" altLang="en-US" dirty="0"/>
              <a:t>자바 </a:t>
            </a:r>
            <a:r>
              <a:rPr lang="en-US" altLang="ko-KR" dirty="0"/>
              <a:t>: </a:t>
            </a:r>
            <a:r>
              <a:rPr lang="en-US" altLang="ko-KR" b="1" dirty="0"/>
              <a:t>.java </a:t>
            </a:r>
            <a:r>
              <a:rPr lang="en-US" altLang="ko-KR" dirty="0"/>
              <a:t>-&gt; </a:t>
            </a:r>
            <a:r>
              <a:rPr lang="en-US" altLang="ko-KR" b="1" dirty="0"/>
              <a:t>.class</a:t>
            </a:r>
          </a:p>
          <a:p>
            <a:pPr lvl="2"/>
            <a:r>
              <a:rPr lang="en-US" altLang="ko-KR" dirty="0"/>
              <a:t>C : </a:t>
            </a:r>
            <a:r>
              <a:rPr lang="en-US" altLang="ko-KR" b="1" dirty="0"/>
              <a:t>.c </a:t>
            </a:r>
            <a:r>
              <a:rPr lang="en-US" altLang="ko-KR" dirty="0"/>
              <a:t>-&gt; </a:t>
            </a:r>
            <a:r>
              <a:rPr lang="en-US" altLang="ko-KR" b="1" dirty="0"/>
              <a:t>.</a:t>
            </a:r>
            <a:r>
              <a:rPr lang="en-US" altLang="ko-KR" b="1" dirty="0" err="1"/>
              <a:t>obj</a:t>
            </a:r>
            <a:r>
              <a:rPr lang="en-US" altLang="ko-KR" b="1" dirty="0"/>
              <a:t>-</a:t>
            </a:r>
            <a:r>
              <a:rPr lang="en-US" altLang="ko-KR" dirty="0"/>
              <a:t>&gt; </a:t>
            </a:r>
            <a:r>
              <a:rPr lang="en-US" altLang="ko-KR" b="1" dirty="0"/>
              <a:t>.exe</a:t>
            </a:r>
          </a:p>
          <a:p>
            <a:pPr lvl="2"/>
            <a:r>
              <a:rPr lang="en-US" altLang="ko-KR" dirty="0"/>
              <a:t>C++ :</a:t>
            </a:r>
            <a:r>
              <a:rPr lang="en-US" altLang="ko-KR" b="1" dirty="0"/>
              <a:t> .</a:t>
            </a:r>
            <a:r>
              <a:rPr lang="en-US" altLang="ko-KR" b="1" dirty="0" err="1"/>
              <a:t>cpp</a:t>
            </a:r>
            <a:r>
              <a:rPr lang="en-US" altLang="ko-KR" b="1" dirty="0"/>
              <a:t> </a:t>
            </a:r>
            <a:r>
              <a:rPr lang="en-US" altLang="ko-KR" dirty="0"/>
              <a:t>-&gt; </a:t>
            </a:r>
            <a:r>
              <a:rPr lang="en-US" altLang="ko-KR" b="1" dirty="0"/>
              <a:t>.</a:t>
            </a:r>
            <a:r>
              <a:rPr lang="en-US" altLang="ko-KR" b="1" dirty="0" err="1"/>
              <a:t>obj</a:t>
            </a:r>
            <a:r>
              <a:rPr lang="en-US" altLang="ko-KR" b="1" dirty="0"/>
              <a:t> </a:t>
            </a:r>
            <a:r>
              <a:rPr lang="en-US" altLang="ko-KR" dirty="0"/>
              <a:t>-&gt; </a:t>
            </a:r>
            <a:r>
              <a:rPr lang="en-US" altLang="ko-KR" b="1" dirty="0"/>
              <a:t>.exe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2841129"/>
            <a:ext cx="6408712" cy="380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1468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이클립스의</a:t>
            </a:r>
            <a:r>
              <a:rPr lang="ko-KR" altLang="en-US" dirty="0"/>
              <a:t> 사용자 인터페이스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484784"/>
            <a:ext cx="6417296" cy="4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5118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56792"/>
            <a:ext cx="6417296" cy="4762625"/>
          </a:xfrm>
          <a:prstGeom prst="rect">
            <a:avLst/>
          </a:prstGeom>
        </p:spPr>
      </p:pic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생성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292080" y="2492896"/>
            <a:ext cx="808819" cy="442674"/>
          </a:xfrm>
          <a:prstGeom prst="wedgeRoundRectCallout">
            <a:avLst>
              <a:gd name="adj1" fmla="val -76058"/>
              <a:gd name="adj2" fmla="val -814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Project</a:t>
            </a:r>
          </a:p>
          <a:p>
            <a:r>
              <a:rPr lang="ko-KR" altLang="en-US" sz="1000" dirty="0"/>
              <a:t>메뉴 선택</a:t>
            </a:r>
          </a:p>
        </p:txBody>
      </p:sp>
    </p:spTree>
    <p:extLst>
      <p:ext uri="{BB962C8B-B14F-4D97-AF65-F5344CB8AC3E}">
        <p14:creationId xmlns:p14="http://schemas.microsoft.com/office/powerpoint/2010/main" val="28840427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22086"/>
            <a:ext cx="5323254" cy="3973390"/>
          </a:xfrm>
          <a:prstGeom prst="rect">
            <a:avLst/>
          </a:prstGeom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생성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403648" y="3068960"/>
            <a:ext cx="1296144" cy="272415"/>
          </a:xfrm>
          <a:prstGeom prst="wedgeRoundRectCallout">
            <a:avLst>
              <a:gd name="adj1" fmla="val -37397"/>
              <a:gd name="adj2" fmla="val 15912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Java Project </a:t>
            </a:r>
            <a:r>
              <a:rPr lang="ko-KR" altLang="en-US" sz="1000" dirty="0"/>
              <a:t>선택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4067944" y="116632"/>
            <a:ext cx="4528576" cy="6564257"/>
            <a:chOff x="3707904" y="116632"/>
            <a:chExt cx="4528576" cy="6564257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7904" y="116632"/>
              <a:ext cx="4528576" cy="6564257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5561948" y="1079611"/>
              <a:ext cx="1368152" cy="272415"/>
            </a:xfrm>
            <a:prstGeom prst="wedgeRoundRectCallout">
              <a:avLst>
                <a:gd name="adj1" fmla="val -42488"/>
                <a:gd name="adj2" fmla="val 8299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프로젝트 이름 지정</a:t>
              </a:r>
              <a:endParaRPr lang="ko-KR" altLang="en-US" sz="1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566379" y="2132856"/>
              <a:ext cx="1440160" cy="442674"/>
            </a:xfrm>
            <a:prstGeom prst="wedgeRoundRectCallout">
              <a:avLst>
                <a:gd name="adj1" fmla="val -39043"/>
                <a:gd name="adj2" fmla="val 68091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이 컴퓨터에 </a:t>
              </a:r>
              <a:r>
                <a:rPr lang="en-US" altLang="ko-KR" sz="1000" dirty="0"/>
                <a:t>JDK 8</a:t>
              </a:r>
              <a:r>
                <a:rPr lang="ko-KR" altLang="en-US" sz="1000" dirty="0"/>
                <a:t>이 설치되어 있음</a:t>
              </a:r>
              <a:r>
                <a:rPr lang="en-US" altLang="ko-KR" sz="1000" dirty="0"/>
                <a:t>. </a:t>
              </a:r>
              <a:r>
                <a:rPr lang="ko-KR" altLang="en-US" sz="1000" dirty="0"/>
                <a:t>자동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534728" y="5949280"/>
              <a:ext cx="864096" cy="272415"/>
            </a:xfrm>
            <a:prstGeom prst="wedgeRoundRectCallout">
              <a:avLst>
                <a:gd name="adj1" fmla="val -14583"/>
                <a:gd name="adj2" fmla="val 8645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/>
                <a:t>Finish </a:t>
              </a:r>
              <a:r>
                <a:rPr lang="ko-KR" altLang="en-US" sz="1000" dirty="0"/>
                <a:t>선택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45796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클래스 생성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23528" y="1484784"/>
            <a:ext cx="3126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File-&gt;New-&gt;Class </a:t>
            </a:r>
            <a:r>
              <a:rPr lang="ko-KR" altLang="en-US" dirty="0"/>
              <a:t>메뉴 선택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1475656" y="332656"/>
            <a:ext cx="7290392" cy="6128817"/>
            <a:chOff x="1475656" y="332656"/>
            <a:chExt cx="7290392" cy="612881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1273" y="332656"/>
              <a:ext cx="5034775" cy="6128817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5872225" y="1265816"/>
              <a:ext cx="581946" cy="272415"/>
            </a:xfrm>
            <a:prstGeom prst="wedgeRoundRectCallout">
              <a:avLst>
                <a:gd name="adj1" fmla="val -60102"/>
                <a:gd name="adj2" fmla="val 68091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주목</a:t>
              </a:r>
              <a:endParaRPr lang="ko-KR" altLang="en-US" sz="1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51464" y="2276871"/>
              <a:ext cx="1230458" cy="272415"/>
            </a:xfrm>
            <a:prstGeom prst="wedgeRoundRectCallout">
              <a:avLst>
                <a:gd name="adj1" fmla="val -74658"/>
                <a:gd name="adj2" fmla="val 4040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클래스 이름 입력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948264" y="5681954"/>
              <a:ext cx="864096" cy="272415"/>
            </a:xfrm>
            <a:prstGeom prst="wedgeRoundRectCallout">
              <a:avLst>
                <a:gd name="adj1" fmla="val -14583"/>
                <a:gd name="adj2" fmla="val 8645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/>
                <a:t>Finish </a:t>
              </a:r>
              <a:r>
                <a:rPr lang="ko-KR" altLang="en-US" sz="1000" dirty="0"/>
                <a:t>선택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75656" y="4293096"/>
              <a:ext cx="2945306" cy="272415"/>
            </a:xfrm>
            <a:prstGeom prst="wedgeRoundRectCallout">
              <a:avLst>
                <a:gd name="adj1" fmla="val 63272"/>
                <a:gd name="adj2" fmla="val -25676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main()</a:t>
              </a:r>
              <a:r>
                <a:rPr lang="ko-KR" altLang="en-US" sz="1000" dirty="0"/>
                <a:t>을 체크하면 자동으로 </a:t>
              </a:r>
              <a:r>
                <a:rPr lang="en-US" altLang="ko-KR" sz="1000" dirty="0"/>
                <a:t>main() </a:t>
              </a:r>
              <a:r>
                <a:rPr lang="ko-KR" altLang="en-US" sz="1000" dirty="0" err="1"/>
                <a:t>메소드</a:t>
              </a:r>
              <a:r>
                <a:rPr lang="ko-KR" altLang="en-US" sz="1000" dirty="0"/>
                <a:t> 생성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85498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생성된 자바 소스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7373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1187624" y="1628800"/>
            <a:ext cx="6417296" cy="3695797"/>
            <a:chOff x="1363352" y="1556792"/>
            <a:chExt cx="6417296" cy="3695797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3352" y="1556792"/>
              <a:ext cx="6417296" cy="3695797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4358795" y="2280918"/>
              <a:ext cx="482970" cy="272415"/>
            </a:xfrm>
            <a:prstGeom prst="wedgeRoundRectCallout">
              <a:avLst>
                <a:gd name="adj1" fmla="val -44013"/>
                <a:gd name="adj2" fmla="val 8885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주목</a:t>
              </a:r>
              <a:endParaRPr lang="ko-KR" altLang="en-US" sz="10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364088" y="2694268"/>
              <a:ext cx="482970" cy="272415"/>
            </a:xfrm>
            <a:prstGeom prst="wedgeRoundRectCallout">
              <a:avLst>
                <a:gd name="adj1" fmla="val -44013"/>
                <a:gd name="adj2" fmla="val 8885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주목</a:t>
              </a:r>
              <a:endParaRPr lang="ko-KR" altLang="en-US" sz="1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843808" y="4084880"/>
              <a:ext cx="482970" cy="272415"/>
            </a:xfrm>
            <a:prstGeom prst="wedgeRoundRectCallout">
              <a:avLst>
                <a:gd name="adj1" fmla="val -12784"/>
                <a:gd name="adj2" fmla="val -9801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주목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026232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소스 편집과 컴파일 및 실행</a:t>
            </a: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7475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475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971600" y="1484784"/>
            <a:ext cx="6150589" cy="4641740"/>
            <a:chOff x="395536" y="1352172"/>
            <a:chExt cx="6150589" cy="464174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1503437"/>
              <a:ext cx="6150589" cy="4490475"/>
            </a:xfrm>
            <a:prstGeom prst="rect">
              <a:avLst/>
            </a:prstGeom>
          </p:spPr>
        </p:pic>
        <p:sp>
          <p:nvSpPr>
            <p:cNvPr id="5" name="타원 4"/>
            <p:cNvSpPr/>
            <p:nvPr/>
          </p:nvSpPr>
          <p:spPr>
            <a:xfrm>
              <a:off x="1517609" y="1924080"/>
              <a:ext cx="504056" cy="2642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517609" y="1352172"/>
              <a:ext cx="876064" cy="272415"/>
            </a:xfrm>
            <a:prstGeom prst="wedgeRoundRectCallout">
              <a:avLst>
                <a:gd name="adj1" fmla="val -20995"/>
                <a:gd name="adj2" fmla="val 186604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실행 버튼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915816" y="1352172"/>
              <a:ext cx="1618858" cy="272415"/>
            </a:xfrm>
            <a:prstGeom prst="wedgeRoundRectCallout">
              <a:avLst>
                <a:gd name="adj1" fmla="val -27664"/>
                <a:gd name="adj2" fmla="val 11630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Run -&gt; Run </a:t>
              </a:r>
              <a:r>
                <a:rPr lang="ko-KR" altLang="en-US" sz="1000" dirty="0"/>
                <a:t>실행 메뉴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07569" y="5301208"/>
              <a:ext cx="948072" cy="272415"/>
            </a:xfrm>
            <a:prstGeom prst="wedgeRoundRectCallout">
              <a:avLst>
                <a:gd name="adj1" fmla="val 97838"/>
                <a:gd name="adj2" fmla="val -73419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콘솔 윈도우</a:t>
              </a:r>
              <a:endParaRPr lang="ko-KR" altLang="en-US" sz="1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97561" y="4816953"/>
              <a:ext cx="840095" cy="272415"/>
            </a:xfrm>
            <a:prstGeom prst="wedgeRoundRectCallout">
              <a:avLst>
                <a:gd name="adj1" fmla="val 75265"/>
                <a:gd name="adj2" fmla="val 26566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00"/>
                <a:t>실행 결과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492111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언어의 전 세계적인 활용도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TIOBE </a:t>
            </a:r>
            <a:r>
              <a:rPr lang="ko-KR" altLang="en-US" dirty="0"/>
              <a:t>인덱스</a:t>
            </a:r>
            <a:r>
              <a:rPr lang="en-US" altLang="ko-KR" dirty="0"/>
              <a:t>(</a:t>
            </a:r>
            <a:r>
              <a:rPr lang="en-US" altLang="ko-KR" dirty="0">
                <a:hlinkClick r:id="rId2"/>
              </a:rPr>
              <a:t>www.tiobe.com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프로그래밍 언어의 인기 순위를 매기는 사이트</a:t>
            </a:r>
            <a:endParaRPr lang="en-US" altLang="ko-KR" dirty="0"/>
          </a:p>
          <a:p>
            <a:r>
              <a:rPr lang="ko-KR" altLang="en-US" dirty="0"/>
              <a:t>자바는 지난 </a:t>
            </a:r>
            <a:r>
              <a:rPr lang="en-US" altLang="ko-KR" dirty="0"/>
              <a:t>10</a:t>
            </a:r>
            <a:r>
              <a:rPr lang="ko-KR" altLang="en-US" dirty="0"/>
              <a:t>년 동안 </a:t>
            </a:r>
            <a:r>
              <a:rPr lang="en-US" altLang="ko-KR" dirty="0"/>
              <a:t>1</a:t>
            </a:r>
            <a:r>
              <a:rPr lang="ko-KR" altLang="en-US" dirty="0"/>
              <a:t>위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26636472" descr="EMB00000ac40b6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510" y="2812487"/>
            <a:ext cx="7431676" cy="2097122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5004048" y="4953859"/>
            <a:ext cx="3528392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  <a:spcAft>
                <a:spcPts val="400"/>
              </a:spcAft>
            </a:pP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(www.tiobe.com 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사이트 참고</a:t>
            </a: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, 2017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년 </a:t>
            </a: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4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월 기준</a:t>
            </a: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)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893256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자바 응용의 종류 </a:t>
            </a:r>
            <a:r>
              <a:rPr lang="en-US" altLang="ko-KR"/>
              <a:t>: </a:t>
            </a:r>
            <a:r>
              <a:rPr lang="ko-KR" altLang="en-US"/>
              <a:t>데스크톱 응용프로그램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/>
              <a:t>가장 전형적인 자바 응용프로그램</a:t>
            </a:r>
            <a:endParaRPr lang="en-US" altLang="ko-KR"/>
          </a:p>
          <a:p>
            <a:pPr lvl="1"/>
            <a:r>
              <a:rPr lang="en-US" altLang="ko-KR"/>
              <a:t>PC </a:t>
            </a:r>
            <a:r>
              <a:rPr lang="ko-KR" altLang="en-US"/>
              <a:t>등의 데스크톱 컴퓨터에 설치되어 실행</a:t>
            </a:r>
            <a:endParaRPr lang="en-US" altLang="ko-KR"/>
          </a:p>
          <a:p>
            <a:pPr lvl="1"/>
            <a:r>
              <a:rPr lang="en-US" altLang="ko-KR"/>
              <a:t>JRE</a:t>
            </a:r>
            <a:r>
              <a:rPr lang="ko-KR" altLang="en-US"/>
              <a:t>가 설치된 어떤 환경에서도 실행</a:t>
            </a:r>
            <a:endParaRPr lang="en-US" altLang="ko-KR"/>
          </a:p>
          <a:p>
            <a:pPr lvl="2"/>
            <a:r>
              <a:rPr lang="ko-KR" altLang="en-US"/>
              <a:t>다른 응용프로그램의 도움이 필요 없이 단독으로 실행</a:t>
            </a:r>
            <a:endParaRPr lang="en-US" altLang="ko-KR"/>
          </a:p>
          <a:p>
            <a:endParaRPr lang="en-US" altLang="ko-KR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068960"/>
            <a:ext cx="3113776" cy="274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389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순서도: 처리 6"/>
          <p:cNvSpPr/>
          <p:nvPr/>
        </p:nvSpPr>
        <p:spPr>
          <a:xfrm>
            <a:off x="285720" y="3643314"/>
            <a:ext cx="2143140" cy="2571768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400" dirty="0">
                <a:solidFill>
                  <a:schemeClr val="tx1"/>
                </a:solidFill>
              </a:rPr>
              <a:t>웹 브라우저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응용의 종류 </a:t>
            </a:r>
            <a:r>
              <a:rPr lang="en-US" altLang="ko-KR" dirty="0"/>
              <a:t>: </a:t>
            </a:r>
            <a:r>
              <a:rPr lang="ko-KR" altLang="en-US" dirty="0" err="1"/>
              <a:t>서블릿</a:t>
            </a:r>
            <a:r>
              <a:rPr lang="ko-KR" altLang="en-US" dirty="0"/>
              <a:t> 응용프로그램</a:t>
            </a:r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38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2295176"/>
          </a:xfrm>
        </p:spPr>
        <p:txBody>
          <a:bodyPr>
            <a:normAutofit/>
          </a:bodyPr>
          <a:lstStyle/>
          <a:p>
            <a:r>
              <a:rPr lang="ko-KR" altLang="en-US" sz="2000" dirty="0" err="1"/>
              <a:t>서블릿</a:t>
            </a:r>
            <a:r>
              <a:rPr lang="en-US" altLang="ko-KR" sz="2000" dirty="0"/>
              <a:t>(servlet)</a:t>
            </a:r>
          </a:p>
          <a:p>
            <a:pPr lvl="1"/>
            <a:r>
              <a:rPr lang="ko-KR" altLang="en-US" sz="1800" dirty="0"/>
              <a:t>애플릿과 반대로 서버에서 실행되는 자바 프로그램</a:t>
            </a:r>
            <a:endParaRPr lang="en-US" altLang="ko-KR" sz="1800" dirty="0"/>
          </a:p>
          <a:p>
            <a:pPr lvl="2"/>
            <a:r>
              <a:rPr lang="ko-KR" altLang="en-US" sz="1600" dirty="0"/>
              <a:t>서버 클라이언트 모델에서 </a:t>
            </a:r>
            <a:r>
              <a:rPr lang="ko-KR" altLang="en-US" sz="1600" dirty="0" err="1"/>
              <a:t>서블릿과</a:t>
            </a:r>
            <a:r>
              <a:rPr lang="ko-KR" altLang="en-US" sz="1600" dirty="0"/>
              <a:t> 애플릿이 각각 통신하면서 실행</a:t>
            </a:r>
            <a:endParaRPr lang="en-US" altLang="ko-KR" sz="1600" dirty="0"/>
          </a:p>
          <a:p>
            <a:pPr lvl="1"/>
            <a:r>
              <a:rPr lang="ko-KR" altLang="en-US" sz="1800" dirty="0"/>
              <a:t>데이터베이스 서버 및 기타 서버와 연동하는 복잡한 기능 구현 시 사용</a:t>
            </a:r>
            <a:endParaRPr lang="en-US" altLang="ko-KR" sz="1800" dirty="0"/>
          </a:p>
          <a:p>
            <a:pPr lvl="1"/>
            <a:r>
              <a:rPr lang="ko-KR" altLang="en-US" sz="1800" dirty="0"/>
              <a:t>사용자 인터페이스가 필요 없는 응용</a:t>
            </a:r>
            <a:endParaRPr lang="en-US" altLang="ko-KR" sz="1800" dirty="0"/>
          </a:p>
          <a:p>
            <a:pPr lvl="1"/>
            <a:r>
              <a:rPr lang="ko-KR" altLang="en-US" sz="1800" dirty="0"/>
              <a:t>웹 서버에 의해 실행 통제 받음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44" y="4005064"/>
            <a:ext cx="2062722" cy="2085968"/>
          </a:xfrm>
          <a:prstGeom prst="rect">
            <a:avLst/>
          </a:prstGeom>
        </p:spPr>
      </p:pic>
      <p:sp>
        <p:nvSpPr>
          <p:cNvPr id="9" name="구름 8"/>
          <p:cNvSpPr/>
          <p:nvPr/>
        </p:nvSpPr>
        <p:spPr>
          <a:xfrm>
            <a:off x="2857488" y="4500570"/>
            <a:ext cx="1428760" cy="785818"/>
          </a:xfrm>
          <a:prstGeom prst="cloud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인터넷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5000628" y="3714752"/>
            <a:ext cx="2071702" cy="2500330"/>
          </a:xfrm>
          <a:prstGeom prst="flowChartProcess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400" dirty="0">
                <a:solidFill>
                  <a:schemeClr val="tx1"/>
                </a:solidFill>
              </a:rPr>
              <a:t>웹 서버</a:t>
            </a:r>
          </a:p>
        </p:txBody>
      </p:sp>
      <p:cxnSp>
        <p:nvCxnSpPr>
          <p:cNvPr id="11" name="직선 화살표 연결선 10"/>
          <p:cNvCxnSpPr>
            <a:stCxn id="7" idx="3"/>
            <a:endCxn id="9" idx="2"/>
          </p:cNvCxnSpPr>
          <p:nvPr/>
        </p:nvCxnSpPr>
        <p:spPr>
          <a:xfrm flipV="1">
            <a:off x="2428860" y="4893479"/>
            <a:ext cx="433060" cy="3571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9" idx="0"/>
            <a:endCxn id="10" idx="1"/>
          </p:cNvCxnSpPr>
          <p:nvPr/>
        </p:nvCxnSpPr>
        <p:spPr>
          <a:xfrm>
            <a:off x="4285057" y="4893479"/>
            <a:ext cx="715571" cy="7143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순서도: 처리 12"/>
          <p:cNvSpPr/>
          <p:nvPr/>
        </p:nvSpPr>
        <p:spPr>
          <a:xfrm>
            <a:off x="5214942" y="4429132"/>
            <a:ext cx="1643074" cy="1571636"/>
          </a:xfrm>
          <a:prstGeom prst="flowChartProcess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1400" dirty="0">
                <a:solidFill>
                  <a:schemeClr val="tx1"/>
                </a:solidFill>
              </a:rPr>
              <a:t>JVM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4" name="순서도: 처리 13"/>
          <p:cNvSpPr/>
          <p:nvPr/>
        </p:nvSpPr>
        <p:spPr>
          <a:xfrm>
            <a:off x="5429256" y="4929198"/>
            <a:ext cx="1214446" cy="785818"/>
          </a:xfrm>
          <a:prstGeom prst="flowChart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</a:rPr>
              <a:t>servlet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직선 화살표 연결선 14"/>
          <p:cNvCxnSpPr>
            <a:endCxn id="14" idx="1"/>
          </p:cNvCxnSpPr>
          <p:nvPr/>
        </p:nvCxnSpPr>
        <p:spPr>
          <a:xfrm>
            <a:off x="4071934" y="5072074"/>
            <a:ext cx="1357322" cy="250033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순서도: 처리 15"/>
          <p:cNvSpPr/>
          <p:nvPr/>
        </p:nvSpPr>
        <p:spPr>
          <a:xfrm>
            <a:off x="7715272" y="4005064"/>
            <a:ext cx="961184" cy="495506"/>
          </a:xfrm>
          <a:prstGeom prst="flowChartProcess">
            <a:avLst/>
          </a:prstGeom>
          <a:solidFill>
            <a:srgbClr val="66FF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서버</a:t>
            </a:r>
          </a:p>
        </p:txBody>
      </p:sp>
      <p:cxnSp>
        <p:nvCxnSpPr>
          <p:cNvPr id="17" name="직선 화살표 연결선 16"/>
          <p:cNvCxnSpPr>
            <a:endCxn id="16" idx="1"/>
          </p:cNvCxnSpPr>
          <p:nvPr/>
        </p:nvCxnSpPr>
        <p:spPr>
          <a:xfrm flipV="1">
            <a:off x="6643702" y="4252817"/>
            <a:ext cx="1071570" cy="89069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순서도: 처리 17"/>
          <p:cNvSpPr/>
          <p:nvPr/>
        </p:nvSpPr>
        <p:spPr>
          <a:xfrm>
            <a:off x="7715272" y="5429264"/>
            <a:ext cx="961184" cy="448008"/>
          </a:xfrm>
          <a:prstGeom prst="flowChartProcess">
            <a:avLst/>
          </a:prstGeom>
          <a:solidFill>
            <a:srgbClr val="66FF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DB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9" name="직선 화살표 연결선 18"/>
          <p:cNvCxnSpPr>
            <a:stCxn id="14" idx="3"/>
            <a:endCxn id="18" idx="1"/>
          </p:cNvCxnSpPr>
          <p:nvPr/>
        </p:nvCxnSpPr>
        <p:spPr>
          <a:xfrm>
            <a:off x="6643702" y="5322107"/>
            <a:ext cx="1071570" cy="331161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110863" y="4857760"/>
            <a:ext cx="461665" cy="32316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3786182" y="5214950"/>
            <a:ext cx="1214446" cy="285752"/>
          </a:xfrm>
          <a:prstGeom prst="straightConnector1">
            <a:avLst/>
          </a:prstGeom>
          <a:ln>
            <a:solidFill>
              <a:srgbClr val="0070C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V="1">
            <a:off x="1818955" y="5072074"/>
            <a:ext cx="1109971" cy="214314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 flipV="1">
            <a:off x="1872303" y="5214950"/>
            <a:ext cx="1270937" cy="259446"/>
          </a:xfrm>
          <a:prstGeom prst="straightConnector1">
            <a:avLst/>
          </a:prstGeom>
          <a:ln>
            <a:solidFill>
              <a:srgbClr val="0070C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1589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 </a:t>
            </a:r>
            <a:r>
              <a:rPr lang="ko-KR" altLang="en-US" dirty="0" err="1"/>
              <a:t>모바일</a:t>
            </a:r>
            <a:r>
              <a:rPr lang="ko-KR" altLang="en-US" dirty="0"/>
              <a:t> 응용 </a:t>
            </a:r>
            <a:r>
              <a:rPr lang="en-US" altLang="ko-KR" dirty="0"/>
              <a:t>: </a:t>
            </a:r>
            <a:r>
              <a:rPr lang="ko-KR" altLang="en-US" dirty="0" err="1"/>
              <a:t>안드로이드</a:t>
            </a:r>
            <a:r>
              <a:rPr lang="ko-KR" altLang="en-US" dirty="0"/>
              <a:t> </a:t>
            </a:r>
            <a:r>
              <a:rPr lang="ko-KR" altLang="en-US" dirty="0" err="1"/>
              <a:t>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안드로이드</a:t>
            </a:r>
            <a:endParaRPr lang="en-US" altLang="ko-KR" sz="1800" dirty="0"/>
          </a:p>
          <a:p>
            <a:pPr lvl="1"/>
            <a:r>
              <a:rPr lang="ko-KR" altLang="en-US" sz="1600" dirty="0" err="1"/>
              <a:t>구글의</a:t>
            </a:r>
            <a:r>
              <a:rPr lang="ko-KR" altLang="en-US" sz="1600" dirty="0"/>
              <a:t> 주도로 여러 </a:t>
            </a:r>
            <a:r>
              <a:rPr lang="ko-KR" altLang="en-US" sz="1600" dirty="0" err="1"/>
              <a:t>모바일</a:t>
            </a:r>
            <a:r>
              <a:rPr lang="ko-KR" altLang="en-US" sz="1600" dirty="0"/>
              <a:t> 회사가 모여 구성한 </a:t>
            </a:r>
            <a:r>
              <a:rPr lang="en-US" altLang="ko-KR" sz="1600" dirty="0"/>
              <a:t>OHA(Open Handset Alliance)</a:t>
            </a:r>
            <a:r>
              <a:rPr lang="ko-KR" altLang="en-US" sz="1600" dirty="0"/>
              <a:t>에서 만든 무료 모바일 플랫폼</a:t>
            </a:r>
            <a:endParaRPr lang="en-US" altLang="ko-KR" sz="1600" dirty="0"/>
          </a:p>
          <a:p>
            <a:pPr lvl="1"/>
            <a:r>
              <a:rPr lang="ko-KR" altLang="en-US" sz="1600" dirty="0"/>
              <a:t>개발 언어는 자바를 사용하나 </a:t>
            </a:r>
            <a:r>
              <a:rPr lang="en-US" altLang="ko-KR" sz="1600" dirty="0"/>
              <a:t>JVM</a:t>
            </a:r>
            <a:r>
              <a:rPr lang="ko-KR" altLang="en-US" sz="1600" dirty="0"/>
              <a:t>에 해당하는 </a:t>
            </a:r>
            <a:r>
              <a:rPr lang="en-US" altLang="ko-KR" sz="1600" dirty="0" err="1"/>
              <a:t>Dalvik</a:t>
            </a:r>
            <a:r>
              <a:rPr lang="ko-KR" altLang="en-US" sz="1600" dirty="0"/>
              <a:t>은 기존 바이트 코드와 호환성이 없어 변환 필요</a:t>
            </a:r>
            <a:endParaRPr lang="en-US" altLang="ko-KR" sz="16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1412776"/>
            <a:ext cx="275550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08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자바의 태동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/>
              <a:t>1991</a:t>
            </a:r>
            <a:r>
              <a:rPr lang="ko-KR" altLang="en-US" dirty="0"/>
              <a:t>년 그린 프로젝트</a:t>
            </a:r>
            <a:r>
              <a:rPr lang="en-US" altLang="ko-KR" dirty="0"/>
              <a:t>(Green Project) </a:t>
            </a:r>
          </a:p>
          <a:p>
            <a:pPr lvl="1"/>
            <a:r>
              <a:rPr lang="ko-KR" altLang="en-US" dirty="0" err="1"/>
              <a:t>선마이크로시스템즈의</a:t>
            </a:r>
            <a:r>
              <a:rPr lang="ko-KR" altLang="en-US" dirty="0"/>
              <a:t> </a:t>
            </a:r>
            <a:r>
              <a:rPr lang="ko-KR" altLang="en-US" dirty="0" err="1"/>
              <a:t>제임스</a:t>
            </a:r>
            <a:r>
              <a:rPr lang="ko-KR" altLang="en-US" dirty="0"/>
              <a:t> </a:t>
            </a:r>
            <a:r>
              <a:rPr lang="ko-KR" altLang="en-US" dirty="0" err="1"/>
              <a:t>고슬링</a:t>
            </a:r>
            <a:r>
              <a:rPr lang="en-US" altLang="ko-KR" dirty="0"/>
              <a:t>(James Gosling)</a:t>
            </a:r>
            <a:r>
              <a:rPr lang="ko-KR" altLang="en-US" dirty="0"/>
              <a:t>에 의해 시작</a:t>
            </a:r>
            <a:endParaRPr lang="en-US" altLang="ko-KR" dirty="0"/>
          </a:p>
          <a:p>
            <a:pPr lvl="2"/>
            <a:r>
              <a:rPr lang="ko-KR" altLang="en-US" dirty="0"/>
              <a:t>가전 제품에 들어갈 소프트웨어를 위해 개발</a:t>
            </a:r>
            <a:endParaRPr lang="en-US" altLang="ko-KR" dirty="0"/>
          </a:p>
          <a:p>
            <a:pPr lvl="1"/>
            <a:r>
              <a:rPr lang="en-US" altLang="ko-KR" dirty="0"/>
              <a:t>1995</a:t>
            </a:r>
            <a:r>
              <a:rPr lang="ko-KR" altLang="en-US" dirty="0"/>
              <a:t>년에 자바</a:t>
            </a:r>
            <a:r>
              <a:rPr lang="en-US" altLang="ko-KR" dirty="0"/>
              <a:t> </a:t>
            </a:r>
            <a:r>
              <a:rPr lang="ko-KR" altLang="en-US" dirty="0"/>
              <a:t>발표</a:t>
            </a:r>
            <a:endParaRPr lang="en-US" altLang="ko-KR" dirty="0"/>
          </a:p>
          <a:p>
            <a:r>
              <a:rPr lang="ko-KR" altLang="en-US" dirty="0"/>
              <a:t>목적</a:t>
            </a:r>
            <a:endParaRPr lang="en-US" altLang="ko-KR" dirty="0"/>
          </a:p>
          <a:p>
            <a:pPr lvl="1"/>
            <a:r>
              <a:rPr lang="ko-KR" altLang="en-US" dirty="0"/>
              <a:t>플랫폼 호환성 문제 해결</a:t>
            </a:r>
            <a:endParaRPr lang="en-US" altLang="ko-KR" dirty="0"/>
          </a:p>
          <a:p>
            <a:pPr lvl="2"/>
            <a:r>
              <a:rPr lang="ko-KR" altLang="en-US" dirty="0"/>
              <a:t>기존 언어로 작성된 프로그램은 </a:t>
            </a:r>
            <a:r>
              <a:rPr lang="en-US" altLang="ko-KR" dirty="0"/>
              <a:t>PC, </a:t>
            </a:r>
            <a:r>
              <a:rPr lang="ko-KR" altLang="en-US" dirty="0"/>
              <a:t>유닉스</a:t>
            </a:r>
            <a:r>
              <a:rPr lang="en-US" altLang="ko-KR" dirty="0"/>
              <a:t>, </a:t>
            </a:r>
            <a:r>
              <a:rPr lang="ko-KR" altLang="en-US" dirty="0"/>
              <a:t>메인 프레임 등 플랫폼 간에 호환성 없음</a:t>
            </a:r>
            <a:endParaRPr lang="en-US" altLang="ko-KR" dirty="0"/>
          </a:p>
          <a:p>
            <a:pPr lvl="2"/>
            <a:r>
              <a:rPr lang="ko-KR" altLang="en-US" dirty="0"/>
              <a:t>소스를 다시 </a:t>
            </a:r>
            <a:r>
              <a:rPr lang="ko-KR" altLang="en-US" dirty="0" err="1"/>
              <a:t>컴파일하거나</a:t>
            </a:r>
            <a:r>
              <a:rPr lang="ko-KR" altLang="en-US" dirty="0"/>
              <a:t> 프로그램을 재 작성해야 하는 단점</a:t>
            </a:r>
            <a:endParaRPr lang="en-US" altLang="ko-KR" dirty="0"/>
          </a:p>
          <a:p>
            <a:pPr lvl="1"/>
            <a:r>
              <a:rPr lang="ko-KR" altLang="en-US" dirty="0"/>
              <a:t>플랫폼 독립적인 언어 개발</a:t>
            </a:r>
            <a:endParaRPr lang="en-US" altLang="ko-KR" dirty="0"/>
          </a:p>
          <a:p>
            <a:pPr lvl="2"/>
            <a:r>
              <a:rPr lang="ko-KR" altLang="en-US" dirty="0"/>
              <a:t>모든 플랫폼에서 호환성을 갖는 프로그래밍 언어 필요</a:t>
            </a:r>
            <a:endParaRPr lang="en-US" altLang="ko-KR" dirty="0"/>
          </a:p>
          <a:p>
            <a:pPr lvl="2"/>
            <a:r>
              <a:rPr lang="ko-KR" altLang="en-US" dirty="0"/>
              <a:t>네트워크</a:t>
            </a:r>
            <a:r>
              <a:rPr lang="en-US" altLang="ko-KR" dirty="0"/>
              <a:t>,</a:t>
            </a:r>
            <a:r>
              <a:rPr lang="ko-KR" altLang="en-US" dirty="0"/>
              <a:t> 특히 웹에 최적화된 프로그래밍 언어의 필요성 대두</a:t>
            </a:r>
            <a:endParaRPr lang="en-US" altLang="ko-KR" dirty="0"/>
          </a:p>
          <a:p>
            <a:pPr lvl="1"/>
            <a:r>
              <a:rPr lang="ko-KR" altLang="en-US" dirty="0"/>
              <a:t>메모리 사용량이 적고 다양한 플랫폼을 가지는 가전 제품에 적용</a:t>
            </a:r>
            <a:endParaRPr lang="en-US" altLang="ko-KR" dirty="0"/>
          </a:p>
          <a:p>
            <a:pPr lvl="2"/>
            <a:r>
              <a:rPr lang="ko-KR" altLang="en-US" dirty="0"/>
              <a:t>가전 제품 </a:t>
            </a:r>
            <a:r>
              <a:rPr lang="en-US" altLang="ko-KR" dirty="0"/>
              <a:t>: </a:t>
            </a:r>
            <a:r>
              <a:rPr lang="ko-KR" altLang="en-US" dirty="0"/>
              <a:t>작은 량의 메모리를 가지는 제어 장치</a:t>
            </a:r>
            <a:endParaRPr lang="en-US" altLang="ko-KR" dirty="0"/>
          </a:p>
          <a:p>
            <a:pPr lvl="2"/>
            <a:r>
              <a:rPr lang="ko-KR" altLang="en-US" dirty="0"/>
              <a:t>내장형 시스템 요구 충족</a:t>
            </a:r>
            <a:endParaRPr lang="en-US" altLang="ko-KR" dirty="0"/>
          </a:p>
          <a:p>
            <a:r>
              <a:rPr lang="ko-KR" altLang="en-US" dirty="0"/>
              <a:t>초기 이름 </a:t>
            </a:r>
            <a:r>
              <a:rPr lang="en-US" altLang="ko-KR" dirty="0"/>
              <a:t>: </a:t>
            </a:r>
            <a:r>
              <a:rPr lang="ko-KR" altLang="en-US" dirty="0" err="1"/>
              <a:t>오크</a:t>
            </a:r>
            <a:r>
              <a:rPr lang="en-US" altLang="ko-KR" dirty="0"/>
              <a:t>(OAK)</a:t>
            </a:r>
          </a:p>
          <a:p>
            <a:pPr lvl="1"/>
            <a:r>
              <a:rPr lang="ko-KR" altLang="en-US" dirty="0"/>
              <a:t>인터넷과 웹의 엄청난 발전에 힘입어 퍼지게 됨</a:t>
            </a:r>
            <a:endParaRPr lang="en-US" altLang="ko-KR" dirty="0"/>
          </a:p>
          <a:p>
            <a:pPr lvl="1"/>
            <a:r>
              <a:rPr lang="ko-KR" altLang="en-US" dirty="0"/>
              <a:t>웹 브라우저 </a:t>
            </a:r>
            <a:r>
              <a:rPr lang="en-US" altLang="ko-KR" dirty="0"/>
              <a:t>Netscape</a:t>
            </a:r>
            <a:r>
              <a:rPr lang="ko-KR" altLang="en-US" dirty="0"/>
              <a:t>에서 실행</a:t>
            </a:r>
            <a:endParaRPr lang="en-US" altLang="ko-KR" dirty="0"/>
          </a:p>
          <a:p>
            <a:r>
              <a:rPr lang="en-US" altLang="ko-KR" dirty="0"/>
              <a:t>2009</a:t>
            </a:r>
            <a:r>
              <a:rPr lang="ko-KR" altLang="en-US" dirty="0"/>
              <a:t>년에 </a:t>
            </a:r>
            <a:r>
              <a:rPr lang="ko-KR" altLang="en-US" dirty="0" err="1"/>
              <a:t>선마이크로시스템즈를</a:t>
            </a:r>
            <a:r>
              <a:rPr lang="ko-KR" altLang="en-US" dirty="0"/>
              <a:t> </a:t>
            </a:r>
            <a:r>
              <a:rPr lang="ko-KR" altLang="en-US" dirty="0" err="1"/>
              <a:t>오라클에서</a:t>
            </a:r>
            <a:r>
              <a:rPr lang="ko-KR" altLang="en-US" dirty="0"/>
              <a:t> 인수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7389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자바의 특성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플랫폼 독립성</a:t>
            </a:r>
            <a:endParaRPr lang="en-US" altLang="ko-KR" dirty="0"/>
          </a:p>
          <a:p>
            <a:pPr lvl="1"/>
            <a:r>
              <a:rPr lang="ko-KR" altLang="en-US" dirty="0"/>
              <a:t>자바 프로그램은 플랫폼에 상관없이 어디서든지 실행</a:t>
            </a:r>
            <a:endParaRPr lang="en-US" altLang="ko-KR" dirty="0"/>
          </a:p>
          <a:p>
            <a:r>
              <a:rPr lang="ko-KR" altLang="en-US" dirty="0"/>
              <a:t>객체지향</a:t>
            </a:r>
            <a:endParaRPr lang="en-US" altLang="ko-KR" dirty="0"/>
          </a:p>
          <a:p>
            <a:pPr lvl="1"/>
            <a:r>
              <a:rPr lang="ko-KR" altLang="en-US" dirty="0" err="1"/>
              <a:t>상속성</a:t>
            </a:r>
            <a:r>
              <a:rPr lang="en-US" altLang="ko-KR" dirty="0"/>
              <a:t>, </a:t>
            </a:r>
            <a:r>
              <a:rPr lang="ko-KR" altLang="en-US" dirty="0" err="1"/>
              <a:t>다형성</a:t>
            </a:r>
            <a:r>
              <a:rPr lang="en-US" altLang="ko-KR" dirty="0"/>
              <a:t>, </a:t>
            </a:r>
            <a:r>
              <a:rPr lang="ko-KR" altLang="en-US" dirty="0"/>
              <a:t>캡슐화</a:t>
            </a:r>
            <a:endParaRPr lang="en-US" altLang="ko-KR" dirty="0"/>
          </a:p>
          <a:p>
            <a:r>
              <a:rPr lang="ko-KR" altLang="en-US" dirty="0"/>
              <a:t>클래스로 캡슐화</a:t>
            </a:r>
            <a:endParaRPr lang="en-US" altLang="ko-KR" dirty="0"/>
          </a:p>
          <a:p>
            <a:pPr lvl="1"/>
            <a:r>
              <a:rPr lang="ko-KR" altLang="en-US" dirty="0"/>
              <a:t>클래스 내에 모든 변수</a:t>
            </a:r>
            <a:r>
              <a:rPr lang="en-US" altLang="ko-KR" dirty="0"/>
              <a:t>(</a:t>
            </a:r>
            <a:r>
              <a:rPr lang="ko-KR" altLang="en-US" dirty="0"/>
              <a:t>필드</a:t>
            </a:r>
            <a:r>
              <a:rPr lang="en-US" altLang="ko-KR" dirty="0"/>
              <a:t>), </a:t>
            </a:r>
            <a:r>
              <a:rPr lang="ko-KR" altLang="en-US" dirty="0"/>
              <a:t>함수</a:t>
            </a:r>
            <a:r>
              <a:rPr lang="en-US" altLang="ko-KR" dirty="0"/>
              <a:t>(</a:t>
            </a:r>
            <a:r>
              <a:rPr lang="ko-KR" altLang="en-US" dirty="0" err="1"/>
              <a:t>메소드</a:t>
            </a:r>
            <a:r>
              <a:rPr lang="en-US" altLang="ko-KR" dirty="0"/>
              <a:t>) </a:t>
            </a:r>
            <a:r>
              <a:rPr lang="ko-KR" altLang="en-US" dirty="0"/>
              <a:t>구현해야 함</a:t>
            </a:r>
            <a:endParaRPr lang="en-US" altLang="ko-KR" dirty="0"/>
          </a:p>
          <a:p>
            <a:pPr lvl="1"/>
            <a:r>
              <a:rPr lang="ko-KR" altLang="en-US" dirty="0"/>
              <a:t>클래스 안에서 새로운 클래스</a:t>
            </a:r>
            <a:r>
              <a:rPr lang="en-US" altLang="ko-KR" dirty="0"/>
              <a:t>(</a:t>
            </a:r>
            <a:r>
              <a:rPr lang="ko-KR" altLang="en-US" dirty="0"/>
              <a:t>내부 클래스</a:t>
            </a:r>
            <a:r>
              <a:rPr lang="en-US" altLang="ko-KR" dirty="0"/>
              <a:t>)</a:t>
            </a:r>
            <a:r>
              <a:rPr lang="ko-KR" altLang="en-US" dirty="0"/>
              <a:t> 작성 가능</a:t>
            </a:r>
            <a:endParaRPr lang="en-US" altLang="ko-KR" dirty="0"/>
          </a:p>
          <a:p>
            <a:r>
              <a:rPr lang="ko-KR" altLang="en-US" dirty="0"/>
              <a:t>소스</a:t>
            </a:r>
            <a:r>
              <a:rPr lang="en-US" altLang="ko-KR" dirty="0"/>
              <a:t>(.java)</a:t>
            </a:r>
            <a:r>
              <a:rPr lang="ko-KR" altLang="en-US" dirty="0"/>
              <a:t>와 클래스</a:t>
            </a:r>
            <a:r>
              <a:rPr lang="en-US" altLang="ko-KR" dirty="0"/>
              <a:t>(.class)</a:t>
            </a:r>
            <a:r>
              <a:rPr lang="ko-KR" altLang="en-US" dirty="0"/>
              <a:t> 파일</a:t>
            </a:r>
            <a:endParaRPr lang="en-US" altLang="ko-KR" dirty="0"/>
          </a:p>
          <a:p>
            <a:pPr lvl="1"/>
            <a:r>
              <a:rPr lang="ko-KR" altLang="en-US" dirty="0"/>
              <a:t>하나의 소스 파일에 여러 클래스 작성 가능</a:t>
            </a:r>
            <a:endParaRPr lang="en-US" altLang="ko-KR" dirty="0"/>
          </a:p>
          <a:p>
            <a:pPr lvl="2"/>
            <a:r>
              <a:rPr lang="en-US" altLang="ko-KR" dirty="0"/>
              <a:t>public </a:t>
            </a:r>
            <a:r>
              <a:rPr lang="ko-KR" altLang="en-US" dirty="0"/>
              <a:t>클래스는 하나만 가능</a:t>
            </a:r>
            <a:endParaRPr lang="en-US" altLang="ko-KR" dirty="0"/>
          </a:p>
          <a:p>
            <a:pPr lvl="2"/>
            <a:r>
              <a:rPr lang="ko-KR" altLang="en-US" dirty="0"/>
              <a:t>소스 파일의 이름과 </a:t>
            </a:r>
            <a:r>
              <a:rPr lang="en-US" altLang="ko-KR" dirty="0"/>
              <a:t>public</a:t>
            </a:r>
            <a:r>
              <a:rPr lang="ko-KR" altLang="en-US" dirty="0"/>
              <a:t>으로 선언된 클래스 이름은 같아야 함</a:t>
            </a:r>
            <a:endParaRPr lang="en-US" altLang="ko-KR" dirty="0"/>
          </a:p>
          <a:p>
            <a:pPr lvl="1"/>
            <a:r>
              <a:rPr lang="ko-KR" altLang="en-US" dirty="0" err="1"/>
              <a:t>컴파일된</a:t>
            </a:r>
            <a:r>
              <a:rPr lang="ko-KR" altLang="en-US" dirty="0"/>
              <a:t> 클래스 파일</a:t>
            </a:r>
            <a:r>
              <a:rPr lang="en-US" altLang="ko-KR" dirty="0"/>
              <a:t>(.class)</a:t>
            </a:r>
            <a:r>
              <a:rPr lang="ko-KR" altLang="en-US" dirty="0"/>
              <a:t>에는 클래스는</a:t>
            </a:r>
            <a:r>
              <a:rPr lang="en-US" altLang="ko-KR" dirty="0"/>
              <a:t> </a:t>
            </a:r>
            <a:r>
              <a:rPr lang="ko-KR" altLang="en-US" dirty="0"/>
              <a:t>하나만 존재</a:t>
            </a:r>
            <a:endParaRPr lang="en-US" altLang="ko-KR" dirty="0"/>
          </a:p>
          <a:p>
            <a:pPr lvl="2"/>
            <a:r>
              <a:rPr lang="ko-KR" altLang="en-US" dirty="0"/>
              <a:t>다수의 클래스를 가진 자바 소스</a:t>
            </a:r>
            <a:r>
              <a:rPr lang="en-US" altLang="ko-KR" dirty="0"/>
              <a:t>(.java)</a:t>
            </a:r>
            <a:r>
              <a:rPr lang="ko-KR" altLang="en-US" dirty="0"/>
              <a:t>를 </a:t>
            </a:r>
            <a:r>
              <a:rPr lang="ko-KR" altLang="en-US" dirty="0" err="1"/>
              <a:t>컴파일하면</a:t>
            </a:r>
            <a:r>
              <a:rPr lang="ko-KR" altLang="en-US" dirty="0"/>
              <a:t> 클래스마다 별도 클래스 파일</a:t>
            </a:r>
            <a:r>
              <a:rPr lang="en-US" altLang="ko-KR" dirty="0"/>
              <a:t>(.class)</a:t>
            </a:r>
            <a:r>
              <a:rPr lang="ko-KR" altLang="en-US" dirty="0"/>
              <a:t> 생성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66010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소스 파일과 클래스</a:t>
            </a:r>
            <a:r>
              <a:rPr lang="en-US" altLang="ko-KR"/>
              <a:t>, </a:t>
            </a:r>
            <a:r>
              <a:rPr lang="ko-KR" altLang="en-US"/>
              <a:t>클래스 파일의 관계</a:t>
            </a:r>
          </a:p>
        </p:txBody>
      </p:sp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41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48589" y="2357430"/>
            <a:ext cx="1500198" cy="3108543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A {</a:t>
            </a:r>
          </a:p>
          <a:p>
            <a:pPr defTabSz="180000"/>
            <a:r>
              <a:rPr lang="en-US" altLang="ko-KR" sz="1400" dirty="0"/>
              <a:t>	.........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class B {</a:t>
            </a:r>
          </a:p>
          <a:p>
            <a:pPr defTabSz="180000"/>
            <a:r>
              <a:rPr lang="en-US" altLang="ko-KR" sz="1400" dirty="0"/>
              <a:t>	.........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class C {</a:t>
            </a:r>
          </a:p>
          <a:p>
            <a:pPr defTabSz="180000"/>
            <a:r>
              <a:rPr lang="en-US" altLang="ko-KR" sz="1400" dirty="0"/>
              <a:t>	.........</a:t>
            </a:r>
          </a:p>
          <a:p>
            <a:pPr defTabSz="180000"/>
            <a:r>
              <a:rPr lang="en-US" altLang="ko-KR" sz="1400" dirty="0"/>
              <a:t>	class D {</a:t>
            </a:r>
          </a:p>
          <a:p>
            <a:pPr defTabSz="180000"/>
            <a:r>
              <a:rPr lang="en-US" altLang="ko-KR" sz="1400" dirty="0"/>
              <a:t>		.........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1979712" y="2008340"/>
            <a:ext cx="65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A.java</a:t>
            </a:r>
            <a:endParaRPr lang="ko-KR" altLang="en-US" sz="1400"/>
          </a:p>
        </p:txBody>
      </p:sp>
      <p:sp>
        <p:nvSpPr>
          <p:cNvPr id="10" name="TextBox 9"/>
          <p:cNvSpPr txBox="1"/>
          <p:nvPr/>
        </p:nvSpPr>
        <p:spPr>
          <a:xfrm>
            <a:off x="5143504" y="2000240"/>
            <a:ext cx="72327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/>
              <a:t>A.class</a:t>
            </a:r>
            <a:endParaRPr lang="ko-KR" altLang="en-US" sz="1400"/>
          </a:p>
        </p:txBody>
      </p:sp>
      <p:sp>
        <p:nvSpPr>
          <p:cNvPr id="14" name="TextBox 13"/>
          <p:cNvSpPr txBox="1"/>
          <p:nvPr/>
        </p:nvSpPr>
        <p:spPr>
          <a:xfrm>
            <a:off x="5143504" y="2857496"/>
            <a:ext cx="7088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B.class</a:t>
            </a:r>
            <a:endParaRPr lang="ko-KR" altLang="en-US" sz="1400"/>
          </a:p>
        </p:txBody>
      </p:sp>
      <p:sp>
        <p:nvSpPr>
          <p:cNvPr id="16" name="직사각형 15"/>
          <p:cNvSpPr/>
          <p:nvPr/>
        </p:nvSpPr>
        <p:spPr>
          <a:xfrm>
            <a:off x="5053755" y="4506407"/>
            <a:ext cx="9339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1400">
                <a:solidFill>
                  <a:prstClr val="black"/>
                </a:solidFill>
              </a:rPr>
              <a:t>C$D.class</a:t>
            </a: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28992" y="342900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/>
              <a:t>컴파일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5072066" y="2357430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바이트 코드</a:t>
            </a: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072066" y="3143248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바이트 코드</a:t>
            </a: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072066" y="4786322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바이트 코드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053755" y="3720589"/>
            <a:ext cx="7184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1400">
                <a:solidFill>
                  <a:prstClr val="black"/>
                </a:solidFill>
              </a:rPr>
              <a:t>C.class</a:t>
            </a: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5072066" y="4000504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바이트 코드</a:t>
            </a:r>
          </a:p>
        </p:txBody>
      </p:sp>
      <p:sp>
        <p:nvSpPr>
          <p:cNvPr id="27" name="타원 26"/>
          <p:cNvSpPr/>
          <p:nvPr/>
        </p:nvSpPr>
        <p:spPr>
          <a:xfrm>
            <a:off x="4357686" y="2000240"/>
            <a:ext cx="2571768" cy="342902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8" name="TextBox 27"/>
          <p:cNvSpPr txBox="1"/>
          <p:nvPr/>
        </p:nvSpPr>
        <p:spPr>
          <a:xfrm>
            <a:off x="4500562" y="5429264"/>
            <a:ext cx="2519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4 </a:t>
            </a:r>
            <a:r>
              <a:rPr lang="ko-KR" altLang="en-US" sz="1400" dirty="0"/>
              <a:t>개의 클래스 파일이 생성됨</a:t>
            </a:r>
          </a:p>
        </p:txBody>
      </p:sp>
      <p:sp>
        <p:nvSpPr>
          <p:cNvPr id="31" name="오른쪽 화살표 30"/>
          <p:cNvSpPr/>
          <p:nvPr/>
        </p:nvSpPr>
        <p:spPr>
          <a:xfrm>
            <a:off x="3286116" y="3786190"/>
            <a:ext cx="1000132" cy="14287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3574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자바의 특징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42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실행 모듈</a:t>
            </a:r>
            <a:endParaRPr lang="en-US" altLang="ko-KR" dirty="0"/>
          </a:p>
          <a:p>
            <a:pPr lvl="1"/>
            <a:r>
              <a:rPr lang="ko-KR" altLang="en-US" dirty="0"/>
              <a:t>한 개의 </a:t>
            </a:r>
            <a:r>
              <a:rPr lang="en-US" altLang="ko-KR" dirty="0"/>
              <a:t>class </a:t>
            </a:r>
            <a:r>
              <a:rPr lang="ko-KR" altLang="en-US" dirty="0"/>
              <a:t>파일 또는 다수의 </a:t>
            </a:r>
            <a:r>
              <a:rPr lang="en-US" altLang="ko-KR" dirty="0"/>
              <a:t>class </a:t>
            </a:r>
            <a:r>
              <a:rPr lang="ko-KR" altLang="en-US" dirty="0"/>
              <a:t>파일로 구성</a:t>
            </a:r>
            <a:endParaRPr lang="en-US" altLang="ko-KR" dirty="0"/>
          </a:p>
          <a:p>
            <a:pPr lvl="1"/>
            <a:r>
              <a:rPr lang="ko-KR" altLang="en-US" dirty="0"/>
              <a:t>여러 폴더에 걸쳐 다수의 클래스 파일로 구성된 경우</a:t>
            </a:r>
            <a:endParaRPr lang="en-US" altLang="ko-KR" dirty="0"/>
          </a:p>
          <a:p>
            <a:pPr lvl="2"/>
            <a:r>
              <a:rPr lang="en-US" altLang="ko-KR" dirty="0"/>
              <a:t>jar </a:t>
            </a:r>
            <a:r>
              <a:rPr lang="ko-KR" altLang="en-US" dirty="0"/>
              <a:t>파일 형태로 배포 가능</a:t>
            </a:r>
            <a:endParaRPr lang="en-US" altLang="ko-KR" dirty="0"/>
          </a:p>
          <a:p>
            <a:pPr lvl="1"/>
            <a:r>
              <a:rPr lang="en-US" altLang="ko-KR" dirty="0"/>
              <a:t>main()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2"/>
            <a:r>
              <a:rPr lang="ko-KR" altLang="en-US" dirty="0"/>
              <a:t>자바 응용프로그램의 실행은 </a:t>
            </a:r>
            <a:r>
              <a:rPr lang="en-US" altLang="ko-KR" dirty="0"/>
              <a:t>main() </a:t>
            </a:r>
            <a:r>
              <a:rPr lang="ko-KR" altLang="en-US" dirty="0" err="1"/>
              <a:t>메소드에서</a:t>
            </a:r>
            <a:r>
              <a:rPr lang="ko-KR" altLang="en-US" dirty="0"/>
              <a:t> 시작</a:t>
            </a:r>
            <a:endParaRPr lang="en-US" altLang="ko-KR" dirty="0"/>
          </a:p>
          <a:p>
            <a:pPr lvl="1"/>
            <a:r>
              <a:rPr lang="ko-KR" altLang="en-US" dirty="0"/>
              <a:t>하나의 클래스 파일에 하나 이상의 </a:t>
            </a:r>
            <a:r>
              <a:rPr lang="en-US" altLang="ko-KR" dirty="0"/>
              <a:t>main() </a:t>
            </a:r>
            <a:r>
              <a:rPr lang="ko-KR" altLang="en-US" dirty="0" err="1"/>
              <a:t>메소드가</a:t>
            </a:r>
            <a:r>
              <a:rPr lang="ko-KR" altLang="en-US" dirty="0"/>
              <a:t> 있을 수 없음</a:t>
            </a:r>
            <a:endParaRPr lang="en-US" altLang="ko-KR" dirty="0"/>
          </a:p>
          <a:p>
            <a:pPr lvl="2"/>
            <a:r>
              <a:rPr lang="ko-KR" altLang="en-US" dirty="0"/>
              <a:t>각 클래스 파일이 </a:t>
            </a:r>
            <a:r>
              <a:rPr lang="en-US" altLang="ko-KR" dirty="0"/>
              <a:t>main() </a:t>
            </a:r>
            <a:r>
              <a:rPr lang="ko-KR" altLang="en-US" dirty="0" err="1"/>
              <a:t>메소드를</a:t>
            </a:r>
            <a:r>
              <a:rPr lang="ko-KR" altLang="en-US" dirty="0"/>
              <a:t> 포함하는 것은 상관없음</a:t>
            </a:r>
            <a:endParaRPr lang="en-US" altLang="ko-KR" dirty="0"/>
          </a:p>
          <a:p>
            <a:r>
              <a:rPr lang="ko-KR" altLang="en-US" dirty="0"/>
              <a:t>패키지</a:t>
            </a:r>
            <a:endParaRPr lang="en-US" altLang="ko-KR" dirty="0"/>
          </a:p>
          <a:p>
            <a:pPr lvl="1"/>
            <a:r>
              <a:rPr lang="ko-KR" altLang="en-US" dirty="0"/>
              <a:t>관련된 여러 클래스를 패키지로 묶어 관리</a:t>
            </a:r>
            <a:endParaRPr lang="en-US" altLang="ko-KR" dirty="0"/>
          </a:p>
          <a:p>
            <a:pPr lvl="1"/>
            <a:r>
              <a:rPr lang="ko-KR" altLang="en-US" dirty="0"/>
              <a:t>패키지는 폴더 개념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en-US" altLang="ko-KR" dirty="0" err="1"/>
              <a:t>java.lang.System</a:t>
            </a:r>
            <a:r>
              <a:rPr lang="ko-KR" altLang="en-US" dirty="0"/>
              <a:t>은 </a:t>
            </a:r>
            <a:r>
              <a:rPr lang="en-US" altLang="ko-KR" dirty="0"/>
              <a:t>java\</a:t>
            </a:r>
            <a:r>
              <a:rPr lang="en-US" altLang="ko-KR" dirty="0" err="1"/>
              <a:t>lang</a:t>
            </a:r>
            <a:r>
              <a:rPr lang="en-US" altLang="ko-KR" dirty="0"/>
              <a:t> </a:t>
            </a:r>
            <a:r>
              <a:rPr lang="ko-KR" altLang="en-US" dirty="0"/>
              <a:t>디렉터리의 </a:t>
            </a:r>
            <a:r>
              <a:rPr lang="en-US" altLang="ko-KR" dirty="0" err="1"/>
              <a:t>System.class</a:t>
            </a:r>
            <a:r>
              <a:rPr lang="ko-KR" altLang="en-US" dirty="0"/>
              <a:t> 파일</a:t>
            </a:r>
            <a:endParaRPr lang="en-US" altLang="ko-KR" dirty="0"/>
          </a:p>
          <a:p>
            <a:r>
              <a:rPr lang="ko-KR" altLang="en-US" dirty="0" err="1"/>
              <a:t>멀티스레드</a:t>
            </a:r>
            <a:endParaRPr lang="en-US" altLang="ko-KR" dirty="0"/>
          </a:p>
          <a:p>
            <a:pPr lvl="1"/>
            <a:r>
              <a:rPr lang="ko-KR" altLang="en-US" dirty="0"/>
              <a:t>자바는 운영체제의 도움 없이 자체적으로 </a:t>
            </a:r>
            <a:r>
              <a:rPr lang="ko-KR" altLang="en-US" dirty="0" err="1"/>
              <a:t>멀티스레드</a:t>
            </a:r>
            <a:r>
              <a:rPr lang="ko-KR" altLang="en-US" dirty="0"/>
              <a:t> 지원</a:t>
            </a:r>
            <a:endParaRPr lang="en-US" altLang="ko-KR" dirty="0"/>
          </a:p>
          <a:p>
            <a:pPr lvl="2"/>
            <a:r>
              <a:rPr lang="en-US" altLang="ko-KR" dirty="0"/>
              <a:t>C/C++ </a:t>
            </a:r>
            <a:r>
              <a:rPr lang="ko-KR" altLang="en-US" dirty="0"/>
              <a:t>등에서는 </a:t>
            </a:r>
            <a:r>
              <a:rPr lang="ko-KR" altLang="en-US" dirty="0" err="1"/>
              <a:t>멀티스레드</a:t>
            </a:r>
            <a:r>
              <a:rPr lang="ko-KR" altLang="en-US" dirty="0"/>
              <a:t> 운영체제 </a:t>
            </a:r>
            <a:r>
              <a:rPr lang="en-US" altLang="ko-KR" dirty="0"/>
              <a:t>API</a:t>
            </a:r>
            <a:r>
              <a:rPr lang="ko-KR" altLang="en-US" dirty="0"/>
              <a:t>를 호출</a:t>
            </a:r>
            <a:endParaRPr lang="en-US" altLang="ko-KR" dirty="0"/>
          </a:p>
          <a:p>
            <a:pPr lvl="2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055742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자바의 특징</a:t>
            </a:r>
            <a:r>
              <a:rPr lang="en-US" altLang="ko-KR" dirty="0"/>
              <a:t>(3)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ko-KR" altLang="en-US" dirty="0" err="1"/>
              <a:t>가비지</a:t>
            </a:r>
            <a:r>
              <a:rPr lang="ko-KR" altLang="en-US" dirty="0"/>
              <a:t> 컬렉션</a:t>
            </a:r>
            <a:endParaRPr lang="en-US" altLang="ko-KR" dirty="0"/>
          </a:p>
          <a:p>
            <a:pPr lvl="1"/>
            <a:r>
              <a:rPr lang="ko-KR" altLang="en-US" dirty="0"/>
              <a:t>자바는</a:t>
            </a:r>
            <a:r>
              <a:rPr lang="en-US" altLang="ko-KR" dirty="0"/>
              <a:t> </a:t>
            </a:r>
            <a:r>
              <a:rPr lang="ko-KR" altLang="en-US" dirty="0"/>
              <a:t>응용</a:t>
            </a:r>
            <a:r>
              <a:rPr lang="en-US" altLang="ko-KR" dirty="0"/>
              <a:t> </a:t>
            </a:r>
            <a:r>
              <a:rPr lang="ko-KR" altLang="en-US" dirty="0"/>
              <a:t>프로그램에서 메모리 반환 기능 없음</a:t>
            </a:r>
            <a:r>
              <a:rPr lang="en-US" altLang="ko-KR" dirty="0"/>
              <a:t>, </a:t>
            </a:r>
            <a:r>
              <a:rPr lang="ko-KR" altLang="en-US" dirty="0"/>
              <a:t>메모리 할당 기능</a:t>
            </a:r>
            <a:r>
              <a:rPr lang="en-US" altLang="ko-KR" dirty="0"/>
              <a:t>(new)</a:t>
            </a:r>
            <a:r>
              <a:rPr lang="ko-KR" altLang="en-US" dirty="0"/>
              <a:t>만</a:t>
            </a:r>
            <a:r>
              <a:rPr lang="en-US" altLang="ko-KR" dirty="0"/>
              <a:t> </a:t>
            </a:r>
            <a:r>
              <a:rPr lang="ko-KR" altLang="en-US" dirty="0"/>
              <a:t>있음</a:t>
            </a:r>
            <a:endParaRPr lang="en-US" altLang="ko-KR" dirty="0"/>
          </a:p>
          <a:p>
            <a:pPr lvl="2"/>
            <a:r>
              <a:rPr lang="ko-KR" altLang="en-US" dirty="0"/>
              <a:t>개발자의 부담 대폭 감소</a:t>
            </a:r>
            <a:endParaRPr lang="en-US" altLang="ko-KR" dirty="0"/>
          </a:p>
          <a:p>
            <a:pPr lvl="1"/>
            <a:r>
              <a:rPr lang="ko-KR" altLang="en-US" dirty="0" err="1"/>
              <a:t>가비지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할당 후 사용되지 않는 메모리</a:t>
            </a:r>
            <a:endParaRPr lang="en-US" altLang="ko-KR" dirty="0"/>
          </a:p>
          <a:p>
            <a:pPr lvl="1"/>
            <a:r>
              <a:rPr lang="ko-KR" altLang="en-US" dirty="0"/>
              <a:t>자바 가상 기계가 자동으로 </a:t>
            </a:r>
            <a:r>
              <a:rPr lang="ko-KR" altLang="en-US" dirty="0" err="1"/>
              <a:t>가비지</a:t>
            </a:r>
            <a:r>
              <a:rPr lang="ko-KR" altLang="en-US" dirty="0"/>
              <a:t> 회수</a:t>
            </a:r>
            <a:endParaRPr lang="en-US" altLang="ko-KR" dirty="0"/>
          </a:p>
          <a:p>
            <a:r>
              <a:rPr lang="ko-KR" altLang="en-US" dirty="0"/>
              <a:t>실시간 응용 시스템에 부적합</a:t>
            </a:r>
            <a:endParaRPr lang="en-US" altLang="ko-KR" dirty="0"/>
          </a:p>
          <a:p>
            <a:pPr lvl="1"/>
            <a:r>
              <a:rPr lang="ko-KR" altLang="en-US" dirty="0"/>
              <a:t>자바 응용프로그램은 실행 도중 예측할 수 없는 시점에 </a:t>
            </a:r>
            <a:r>
              <a:rPr lang="ko-KR" altLang="en-US" dirty="0" err="1"/>
              <a:t>가비지</a:t>
            </a:r>
            <a:r>
              <a:rPr lang="ko-KR" altLang="en-US" dirty="0"/>
              <a:t> 컬렉션 실행</a:t>
            </a:r>
            <a:endParaRPr lang="en-US" altLang="ko-KR" dirty="0"/>
          </a:p>
          <a:p>
            <a:pPr lvl="1"/>
            <a:r>
              <a:rPr lang="ko-KR" altLang="en-US" dirty="0"/>
              <a:t>일정 시간</a:t>
            </a:r>
            <a:r>
              <a:rPr lang="en-US" altLang="ko-KR" dirty="0"/>
              <a:t>(deadline) </a:t>
            </a:r>
            <a:r>
              <a:rPr lang="ko-KR" altLang="en-US" dirty="0"/>
              <a:t>내에 반드시 실행 결과를 내야만 하는 실시간 시스템에는 부적합</a:t>
            </a:r>
            <a:endParaRPr lang="en-US" altLang="ko-KR" dirty="0"/>
          </a:p>
          <a:p>
            <a:r>
              <a:rPr lang="ko-KR" altLang="en-US" dirty="0"/>
              <a:t>자바 프로그램은 안전</a:t>
            </a:r>
            <a:endParaRPr lang="en-US" altLang="ko-KR" dirty="0"/>
          </a:p>
          <a:p>
            <a:pPr lvl="1"/>
            <a:r>
              <a:rPr lang="ko-KR" altLang="en-US" dirty="0"/>
              <a:t>타입 체크가 매우 엄격</a:t>
            </a:r>
            <a:endParaRPr lang="en-US" altLang="ko-KR" dirty="0"/>
          </a:p>
          <a:p>
            <a:pPr lvl="1"/>
            <a:r>
              <a:rPr lang="ko-KR" altLang="en-US" dirty="0"/>
              <a:t>포인터의 개념 없음</a:t>
            </a:r>
            <a:endParaRPr lang="en-US" altLang="ko-KR" dirty="0"/>
          </a:p>
          <a:p>
            <a:r>
              <a:rPr lang="ko-KR" altLang="en-US" dirty="0"/>
              <a:t>프로그램 작성이 쉬움</a:t>
            </a:r>
            <a:endParaRPr lang="en-US" altLang="ko-KR" dirty="0"/>
          </a:p>
          <a:p>
            <a:pPr lvl="1"/>
            <a:r>
              <a:rPr lang="ko-KR" altLang="en-US" dirty="0"/>
              <a:t>포인터 개념이 없어 부담 적음</a:t>
            </a:r>
            <a:endParaRPr lang="en-US" altLang="ko-KR" dirty="0"/>
          </a:p>
          <a:p>
            <a:pPr lvl="1"/>
            <a:r>
              <a:rPr lang="ko-KR" altLang="en-US" dirty="0"/>
              <a:t>다양하고 강력한 라이브러리가 많음</a:t>
            </a:r>
            <a:endParaRPr lang="en-US" altLang="ko-KR" dirty="0"/>
          </a:p>
          <a:p>
            <a:r>
              <a:rPr lang="ko-KR" altLang="en-US" dirty="0"/>
              <a:t>실행 속도를 개선하기 위해 </a:t>
            </a:r>
            <a:r>
              <a:rPr lang="en-US" altLang="ko-KR" dirty="0"/>
              <a:t>JIT </a:t>
            </a:r>
            <a:r>
              <a:rPr lang="ko-KR" altLang="en-US" dirty="0"/>
              <a:t>컴파일러 사용</a:t>
            </a:r>
            <a:endParaRPr lang="en-US" altLang="ko-KR" dirty="0"/>
          </a:p>
          <a:p>
            <a:pPr lvl="1"/>
            <a:r>
              <a:rPr lang="ko-KR" altLang="en-US" dirty="0"/>
              <a:t>자바의 느린 실행 요인 </a:t>
            </a:r>
            <a:r>
              <a:rPr lang="en-US" altLang="ko-KR" dirty="0"/>
              <a:t>: </a:t>
            </a:r>
            <a:r>
              <a:rPr lang="ko-KR" altLang="en-US" dirty="0"/>
              <a:t>인터프리터 방식으로 바이트 코드 실행</a:t>
            </a:r>
            <a:endParaRPr lang="en-US" altLang="ko-KR" dirty="0"/>
          </a:p>
          <a:p>
            <a:pPr lvl="1"/>
            <a:r>
              <a:rPr lang="en-US" altLang="ko-KR" dirty="0"/>
              <a:t>JIT(Just in Time) </a:t>
            </a:r>
            <a:r>
              <a:rPr lang="ko-KR" altLang="en-US" dirty="0" err="1"/>
              <a:t>컴파일링</a:t>
            </a:r>
            <a:r>
              <a:rPr lang="ko-KR" altLang="en-US" dirty="0"/>
              <a:t> 기법으로 개선</a:t>
            </a:r>
            <a:endParaRPr lang="en-US" altLang="ko-KR" dirty="0"/>
          </a:p>
          <a:p>
            <a:pPr lvl="2"/>
            <a:r>
              <a:rPr lang="ko-KR" altLang="en-US" dirty="0"/>
              <a:t>실행 도중 바이트 코드를 해당 </a:t>
            </a:r>
            <a:r>
              <a:rPr lang="en-US" altLang="ko-KR" sz="2000" dirty="0"/>
              <a:t>CPU</a:t>
            </a:r>
            <a:r>
              <a:rPr lang="ko-KR" altLang="en-US" dirty="0"/>
              <a:t>의 기계어 코드로 컴파일</a:t>
            </a:r>
            <a:r>
              <a:rPr lang="en-US" altLang="ko-KR" dirty="0"/>
              <a:t>, </a:t>
            </a:r>
            <a:r>
              <a:rPr lang="ko-KR" altLang="en-US" dirty="0"/>
              <a:t>해당</a:t>
            </a:r>
            <a:r>
              <a:rPr lang="en-US" altLang="ko-KR" dirty="0"/>
              <a:t> CPU</a:t>
            </a:r>
            <a:r>
              <a:rPr lang="ko-KR" altLang="en-US" dirty="0"/>
              <a:t>가 기계어를 실행</a:t>
            </a:r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8707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WORA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WORA(Write Once Run Anywhere)</a:t>
            </a:r>
          </a:p>
          <a:p>
            <a:pPr lvl="1"/>
            <a:r>
              <a:rPr lang="ko-KR" altLang="en-US" dirty="0"/>
              <a:t>한번 작성된 코드는 모든 플랫폼에서 바로 실행</a:t>
            </a:r>
            <a:endParaRPr lang="en-US" altLang="ko-KR" dirty="0"/>
          </a:p>
          <a:p>
            <a:pPr lvl="1"/>
            <a:r>
              <a:rPr lang="en-US" altLang="ko-KR" dirty="0"/>
              <a:t>C/C++ </a:t>
            </a:r>
            <a:r>
              <a:rPr lang="ko-KR" altLang="en-US" dirty="0"/>
              <a:t>등 기존 언어가 가진 플랫폼 종속성 극복</a:t>
            </a:r>
            <a:endParaRPr lang="en-US" altLang="ko-KR" dirty="0"/>
          </a:p>
          <a:p>
            <a:pPr lvl="2"/>
            <a:r>
              <a:rPr lang="en-US" altLang="ko-KR" dirty="0"/>
              <a:t>OS, H/W</a:t>
            </a:r>
            <a:r>
              <a:rPr lang="ko-KR" altLang="en-US" dirty="0"/>
              <a:t>에 상관없이 자바 프로그램이 동일하게 실행</a:t>
            </a:r>
            <a:endParaRPr lang="en-US" altLang="ko-KR" dirty="0"/>
          </a:p>
          <a:p>
            <a:pPr lvl="1"/>
            <a:r>
              <a:rPr lang="ko-KR" altLang="en-US" dirty="0"/>
              <a:t>네트워크에 연결된 어느 클라이언트에서나 실행</a:t>
            </a:r>
            <a:endParaRPr lang="en-US" altLang="ko-KR" dirty="0"/>
          </a:p>
          <a:p>
            <a:pPr lvl="2"/>
            <a:r>
              <a:rPr lang="ko-KR" altLang="en-US" dirty="0"/>
              <a:t>웹 브라우저</a:t>
            </a:r>
            <a:r>
              <a:rPr lang="en-US" altLang="ko-KR" dirty="0"/>
              <a:t>, </a:t>
            </a:r>
            <a:r>
              <a:rPr lang="ko-KR" altLang="en-US" dirty="0"/>
              <a:t>분산 환경 지원</a:t>
            </a:r>
            <a:endParaRPr lang="en-US" altLang="ko-KR" dirty="0"/>
          </a:p>
          <a:p>
            <a:r>
              <a:rPr lang="en-US" altLang="ko-KR" dirty="0"/>
              <a:t>WORA</a:t>
            </a:r>
            <a:r>
              <a:rPr lang="ko-KR" altLang="en-US" dirty="0"/>
              <a:t>를 가능하게 하는 자바의</a:t>
            </a:r>
            <a:r>
              <a:rPr lang="en-US" altLang="ko-KR" dirty="0"/>
              <a:t> </a:t>
            </a:r>
            <a:r>
              <a:rPr lang="ko-KR" altLang="en-US" dirty="0"/>
              <a:t>특징</a:t>
            </a:r>
            <a:endParaRPr lang="en-US" altLang="ko-KR" dirty="0"/>
          </a:p>
          <a:p>
            <a:pPr lvl="1"/>
            <a:r>
              <a:rPr lang="ko-KR" altLang="en-US" dirty="0"/>
              <a:t>바이트 코드</a:t>
            </a:r>
            <a:r>
              <a:rPr lang="en-US" altLang="ko-KR" dirty="0"/>
              <a:t>(byte code)</a:t>
            </a:r>
          </a:p>
          <a:p>
            <a:pPr lvl="2"/>
            <a:r>
              <a:rPr lang="ko-KR" altLang="en-US" dirty="0"/>
              <a:t>자바 소스를 </a:t>
            </a:r>
            <a:r>
              <a:rPr lang="ko-KR" altLang="en-US" dirty="0" err="1"/>
              <a:t>컴파일한</a:t>
            </a:r>
            <a:r>
              <a:rPr lang="ko-KR" altLang="en-US" dirty="0"/>
              <a:t> 목적 코드</a:t>
            </a:r>
            <a:endParaRPr lang="en-US" altLang="ko-KR" dirty="0"/>
          </a:p>
          <a:p>
            <a:pPr lvl="2"/>
            <a:r>
              <a:rPr lang="en-US" altLang="ko-KR" dirty="0"/>
              <a:t>CPU</a:t>
            </a:r>
            <a:r>
              <a:rPr lang="ko-KR" altLang="en-US" dirty="0"/>
              <a:t>에 종속적이지 않은 중립적인 코드</a:t>
            </a:r>
            <a:endParaRPr lang="en-US" altLang="ko-KR" dirty="0"/>
          </a:p>
          <a:p>
            <a:pPr lvl="2"/>
            <a:r>
              <a:rPr lang="en-US" altLang="ko-KR" dirty="0"/>
              <a:t>JVM</a:t>
            </a:r>
            <a:r>
              <a:rPr lang="ko-KR" altLang="en-US" dirty="0"/>
              <a:t>에 의해 해석되고 실행됨</a:t>
            </a:r>
            <a:endParaRPr lang="en-US" altLang="ko-KR" dirty="0"/>
          </a:p>
          <a:p>
            <a:pPr lvl="1"/>
            <a:r>
              <a:rPr lang="en-US" altLang="ko-KR" dirty="0"/>
              <a:t>JVM(Java Virtual Machine)</a:t>
            </a:r>
          </a:p>
          <a:p>
            <a:pPr lvl="2"/>
            <a:r>
              <a:rPr lang="ko-KR" altLang="en-US" dirty="0"/>
              <a:t>자바 바이트 코드를 실행하는 자바 가상 기계</a:t>
            </a:r>
            <a:r>
              <a:rPr lang="en-US" altLang="ko-KR" dirty="0"/>
              <a:t>(</a:t>
            </a:r>
            <a:r>
              <a:rPr lang="ko-KR" altLang="en-US" dirty="0"/>
              <a:t>소프트웨어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840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4452" y="3990746"/>
            <a:ext cx="774720" cy="1485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987" y="4176561"/>
            <a:ext cx="978172" cy="932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cs typeface="Arial" pitchFamily="34" charset="0"/>
              </a:rPr>
              <a:t>플랫폼 종속성</a:t>
            </a:r>
            <a:r>
              <a:rPr lang="en-US" altLang="ko-KR" dirty="0">
                <a:cs typeface="Arial" pitchFamily="34" charset="0"/>
              </a:rPr>
              <a:t>(platform dependency)</a:t>
            </a:r>
            <a:endParaRPr lang="ko-KR" altLang="en-US" dirty="0">
              <a:cs typeface="Arial" pitchFamily="34" charset="0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75900" y="5217957"/>
            <a:ext cx="1785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인텔 </a:t>
            </a:r>
            <a:r>
              <a:rPr lang="en-US" altLang="ko-KR" sz="1400" dirty="0"/>
              <a:t>CPU + </a:t>
            </a:r>
            <a:r>
              <a:rPr lang="ko-KR" altLang="en-US" sz="1400" dirty="0" err="1"/>
              <a:t>리눅스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2631680" y="5517981"/>
            <a:ext cx="2071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Apple </a:t>
            </a:r>
            <a:r>
              <a:rPr lang="ko-KR" altLang="en-US" sz="1400" dirty="0"/>
              <a:t>사의 </a:t>
            </a:r>
            <a:r>
              <a:rPr lang="en-US" altLang="ko-KR" sz="1400" dirty="0"/>
              <a:t>MAC PC</a:t>
            </a:r>
            <a:endParaRPr lang="ko-KR" altLang="en-US" sz="1400" dirty="0"/>
          </a:p>
        </p:txBody>
      </p:sp>
      <p:sp>
        <p:nvSpPr>
          <p:cNvPr id="12" name="자유형 11"/>
          <p:cNvSpPr/>
          <p:nvPr/>
        </p:nvSpPr>
        <p:spPr>
          <a:xfrm>
            <a:off x="1907704" y="2780928"/>
            <a:ext cx="2040032" cy="1415845"/>
          </a:xfrm>
          <a:custGeom>
            <a:avLst/>
            <a:gdLst>
              <a:gd name="connsiteX0" fmla="*/ 2045109 w 2045109"/>
              <a:gd name="connsiteY0" fmla="*/ 0 h 1415845"/>
              <a:gd name="connsiteX1" fmla="*/ 1130709 w 2045109"/>
              <a:gd name="connsiteY1" fmla="*/ 570271 h 1415845"/>
              <a:gd name="connsiteX2" fmla="*/ 353961 w 2045109"/>
              <a:gd name="connsiteY2" fmla="*/ 894736 h 1415845"/>
              <a:gd name="connsiteX3" fmla="*/ 0 w 2045109"/>
              <a:gd name="connsiteY3" fmla="*/ 1415845 h 141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5109" h="1415845">
                <a:moveTo>
                  <a:pt x="2045109" y="0"/>
                </a:moveTo>
                <a:cubicBezTo>
                  <a:pt x="1728838" y="210574"/>
                  <a:pt x="1412567" y="421148"/>
                  <a:pt x="1130709" y="570271"/>
                </a:cubicBezTo>
                <a:cubicBezTo>
                  <a:pt x="848851" y="719394"/>
                  <a:pt x="542413" y="753807"/>
                  <a:pt x="353961" y="894736"/>
                </a:cubicBezTo>
                <a:cubicBezTo>
                  <a:pt x="165510" y="1035665"/>
                  <a:pt x="82755" y="1225755"/>
                  <a:pt x="0" y="1415845"/>
                </a:cubicBezTo>
              </a:path>
            </a:pathLst>
          </a:custGeom>
          <a:ln w="19050">
            <a:solidFill>
              <a:srgbClr val="00B050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3972476" y="2810425"/>
            <a:ext cx="1078639" cy="1629890"/>
          </a:xfrm>
          <a:custGeom>
            <a:avLst/>
            <a:gdLst>
              <a:gd name="connsiteX0" fmla="*/ 0 w 1612490"/>
              <a:gd name="connsiteY0" fmla="*/ 0 h 1435510"/>
              <a:gd name="connsiteX1" fmla="*/ 353961 w 1612490"/>
              <a:gd name="connsiteY1" fmla="*/ 619432 h 1435510"/>
              <a:gd name="connsiteX2" fmla="*/ 894735 w 1612490"/>
              <a:gd name="connsiteY2" fmla="*/ 1150374 h 1435510"/>
              <a:gd name="connsiteX3" fmla="*/ 1612490 w 1612490"/>
              <a:gd name="connsiteY3" fmla="*/ 1435510 h 1435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2490" h="1435510">
                <a:moveTo>
                  <a:pt x="0" y="0"/>
                </a:moveTo>
                <a:cubicBezTo>
                  <a:pt x="102419" y="213851"/>
                  <a:pt x="204839" y="427703"/>
                  <a:pt x="353961" y="619432"/>
                </a:cubicBezTo>
                <a:cubicBezTo>
                  <a:pt x="503083" y="811161"/>
                  <a:pt x="684980" y="1014361"/>
                  <a:pt x="894735" y="1150374"/>
                </a:cubicBezTo>
                <a:cubicBezTo>
                  <a:pt x="1104490" y="1286387"/>
                  <a:pt x="1358490" y="1360948"/>
                  <a:pt x="1612490" y="1435510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043845" y="3289131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실행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611335" y="370466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실행되지</a:t>
            </a:r>
            <a:endParaRPr lang="en-US" altLang="ko-KR" sz="1400" dirty="0"/>
          </a:p>
          <a:p>
            <a:r>
              <a:rPr lang="ko-KR" altLang="en-US" sz="1400" dirty="0"/>
              <a:t> 않음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89153" y="318399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실행되지</a:t>
            </a:r>
            <a:endParaRPr lang="en-US" altLang="ko-KR" sz="1400" dirty="0"/>
          </a:p>
          <a:p>
            <a:r>
              <a:rPr lang="ko-KR" altLang="en-US" sz="1400" dirty="0"/>
              <a:t> 않음 </a:t>
            </a:r>
          </a:p>
        </p:txBody>
      </p:sp>
      <p:sp>
        <p:nvSpPr>
          <p:cNvPr id="23" name="곱셈 기호 22"/>
          <p:cNvSpPr/>
          <p:nvPr/>
        </p:nvSpPr>
        <p:spPr>
          <a:xfrm>
            <a:off x="4318569" y="3805595"/>
            <a:ext cx="357190" cy="428628"/>
          </a:xfrm>
          <a:prstGeom prst="mathMultiply">
            <a:avLst>
              <a:gd name="adj1" fmla="val 1531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곱셈 기호 23"/>
          <p:cNvSpPr/>
          <p:nvPr/>
        </p:nvSpPr>
        <p:spPr>
          <a:xfrm>
            <a:off x="3344634" y="3752168"/>
            <a:ext cx="357190" cy="428628"/>
          </a:xfrm>
          <a:prstGeom prst="mathMultiply">
            <a:avLst>
              <a:gd name="adj1" fmla="val 1531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372075" y="1312206"/>
            <a:ext cx="3861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</a:rPr>
              <a:t>플랫폼 </a:t>
            </a:r>
            <a:r>
              <a:rPr lang="en-US" altLang="ko-KR" sz="1400" dirty="0">
                <a:solidFill>
                  <a:srgbClr val="0070C0"/>
                </a:solidFill>
              </a:rPr>
              <a:t>= </a:t>
            </a:r>
            <a:r>
              <a:rPr lang="ko-KR" altLang="en-US" sz="1400" dirty="0">
                <a:solidFill>
                  <a:srgbClr val="0070C0"/>
                </a:solidFill>
              </a:rPr>
              <a:t>하드웨어 플랫폼 </a:t>
            </a:r>
            <a:r>
              <a:rPr lang="en-US" altLang="ko-KR" sz="1400" dirty="0">
                <a:solidFill>
                  <a:srgbClr val="0070C0"/>
                </a:solidFill>
              </a:rPr>
              <a:t>+ </a:t>
            </a:r>
            <a:r>
              <a:rPr lang="ko-KR" altLang="en-US" sz="1400" dirty="0">
                <a:solidFill>
                  <a:srgbClr val="0070C0"/>
                </a:solidFill>
              </a:rPr>
              <a:t>운영체제 플랫폼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24128" y="1752834"/>
            <a:ext cx="3127779" cy="95410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</a:rPr>
              <a:t>프로그램의 플랫폼 호환성 없는 이유</a:t>
            </a:r>
            <a:endParaRPr lang="en-US" altLang="ko-KR" sz="1400" dirty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sz="1400" dirty="0">
                <a:solidFill>
                  <a:srgbClr val="0070C0"/>
                </a:solidFill>
              </a:rPr>
              <a:t> 기계어가 </a:t>
            </a:r>
            <a:r>
              <a:rPr lang="en-US" altLang="ko-KR" sz="1400" dirty="0">
                <a:solidFill>
                  <a:srgbClr val="0070C0"/>
                </a:solidFill>
              </a:rPr>
              <a:t>CPU</a:t>
            </a:r>
            <a:r>
              <a:rPr lang="ko-KR" altLang="en-US" sz="1400" dirty="0">
                <a:solidFill>
                  <a:srgbClr val="0070C0"/>
                </a:solidFill>
              </a:rPr>
              <a:t>마다 다름</a:t>
            </a:r>
            <a:endParaRPr lang="en-US" altLang="ko-KR" sz="1400" dirty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1400" dirty="0">
                <a:solidFill>
                  <a:srgbClr val="0070C0"/>
                </a:solidFill>
              </a:rPr>
              <a:t> </a:t>
            </a:r>
            <a:r>
              <a:rPr lang="ko-KR" altLang="en-US" sz="1400" dirty="0">
                <a:solidFill>
                  <a:srgbClr val="0070C0"/>
                </a:solidFill>
              </a:rPr>
              <a:t>운영체제마다 </a:t>
            </a:r>
            <a:r>
              <a:rPr lang="en-US" altLang="ko-KR" sz="1400" dirty="0">
                <a:solidFill>
                  <a:srgbClr val="0070C0"/>
                </a:solidFill>
              </a:rPr>
              <a:t>API</a:t>
            </a:r>
            <a:r>
              <a:rPr lang="ko-KR" altLang="en-US" sz="1400" dirty="0">
                <a:solidFill>
                  <a:srgbClr val="0070C0"/>
                </a:solidFill>
              </a:rPr>
              <a:t> 다름</a:t>
            </a:r>
            <a:endParaRPr lang="en-US" altLang="ko-KR" sz="1400" dirty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sz="1400" dirty="0">
                <a:solidFill>
                  <a:srgbClr val="0070C0"/>
                </a:solidFill>
              </a:rPr>
              <a:t> 운영체제마다 실행파일</a:t>
            </a:r>
            <a:r>
              <a:rPr lang="en-US" altLang="ko-KR" sz="1400" dirty="0">
                <a:solidFill>
                  <a:srgbClr val="0070C0"/>
                </a:solidFill>
              </a:rPr>
              <a:t> </a:t>
            </a:r>
            <a:r>
              <a:rPr lang="ko-KR" altLang="en-US" sz="1400" dirty="0">
                <a:solidFill>
                  <a:srgbClr val="0070C0"/>
                </a:solidFill>
              </a:rPr>
              <a:t>형식 다름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674412" y="5092234"/>
            <a:ext cx="1395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인텔 </a:t>
            </a:r>
            <a:r>
              <a:rPr lang="en-US" altLang="ko-KR" sz="1400" dirty="0"/>
              <a:t>CPU + </a:t>
            </a:r>
          </a:p>
          <a:p>
            <a:r>
              <a:rPr lang="ko-KR" altLang="en-US" sz="1400" dirty="0"/>
              <a:t>윈도우 노트북</a:t>
            </a:r>
          </a:p>
        </p:txBody>
      </p:sp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999" y="4273202"/>
            <a:ext cx="903510" cy="857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72" y="1821520"/>
            <a:ext cx="1458747" cy="1351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374605" y="1830742"/>
            <a:ext cx="29504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인텔</a:t>
            </a:r>
            <a:r>
              <a:rPr lang="en-US" altLang="ko-KR" sz="1200" dirty="0"/>
              <a:t> CPU</a:t>
            </a:r>
            <a:r>
              <a:rPr lang="ko-KR" altLang="en-US" sz="1200" dirty="0"/>
              <a:t>를 가진 </a:t>
            </a:r>
            <a:r>
              <a:rPr lang="ko-KR" altLang="en-US" sz="1200" dirty="0" err="1"/>
              <a:t>리눅스</a:t>
            </a:r>
            <a:r>
              <a:rPr lang="ko-KR" altLang="en-US" sz="1200" dirty="0"/>
              <a:t> 환경에서 개발</a:t>
            </a:r>
          </a:p>
        </p:txBody>
      </p:sp>
      <p:cxnSp>
        <p:nvCxnSpPr>
          <p:cNvPr id="11" name="직선 화살표 연결선 10"/>
          <p:cNvCxnSpPr>
            <a:stCxn id="10" idx="0"/>
            <a:endCxn id="32" idx="2"/>
          </p:cNvCxnSpPr>
          <p:nvPr/>
        </p:nvCxnSpPr>
        <p:spPr>
          <a:xfrm>
            <a:off x="3010620" y="2495559"/>
            <a:ext cx="559104" cy="1732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한쪽 모서리가 잘린 사각형 31"/>
          <p:cNvSpPr/>
          <p:nvPr/>
        </p:nvSpPr>
        <p:spPr>
          <a:xfrm>
            <a:off x="3569724" y="2211613"/>
            <a:ext cx="766176" cy="571356"/>
          </a:xfrm>
          <a:prstGeom prst="snip1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기계어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한쪽 모서리가 잘린 사각형 9"/>
          <p:cNvSpPr/>
          <p:nvPr/>
        </p:nvSpPr>
        <p:spPr>
          <a:xfrm>
            <a:off x="1935973" y="2209807"/>
            <a:ext cx="1074647" cy="571504"/>
          </a:xfrm>
          <a:prstGeom prst="snip1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C/C++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프로그램</a:t>
            </a:r>
          </a:p>
        </p:txBody>
      </p:sp>
      <p:sp>
        <p:nvSpPr>
          <p:cNvPr id="9" name="자유형 8"/>
          <p:cNvSpPr/>
          <p:nvPr/>
        </p:nvSpPr>
        <p:spPr>
          <a:xfrm>
            <a:off x="3482333" y="2805289"/>
            <a:ext cx="474423" cy="1388533"/>
          </a:xfrm>
          <a:custGeom>
            <a:avLst/>
            <a:gdLst>
              <a:gd name="connsiteX0" fmla="*/ 474423 w 474423"/>
              <a:gd name="connsiteY0" fmla="*/ 0 h 1388533"/>
              <a:gd name="connsiteX1" fmla="*/ 22867 w 474423"/>
              <a:gd name="connsiteY1" fmla="*/ 722489 h 1388533"/>
              <a:gd name="connsiteX2" fmla="*/ 107534 w 474423"/>
              <a:gd name="connsiteY2" fmla="*/ 1388533 h 1388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4423" h="1388533">
                <a:moveTo>
                  <a:pt x="474423" y="0"/>
                </a:moveTo>
                <a:cubicBezTo>
                  <a:pt x="279219" y="245533"/>
                  <a:pt x="84015" y="491067"/>
                  <a:pt x="22867" y="722489"/>
                </a:cubicBezTo>
                <a:cubicBezTo>
                  <a:pt x="-38281" y="953911"/>
                  <a:pt x="34626" y="1171222"/>
                  <a:pt x="107534" y="1388533"/>
                </a:cubicBezTo>
              </a:path>
            </a:pathLst>
          </a:custGeom>
          <a:noFill/>
          <a:ln>
            <a:solidFill>
              <a:srgbClr val="00B05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화살표 연결선 32"/>
          <p:cNvCxnSpPr>
            <a:stCxn id="31" idx="3"/>
            <a:endCxn id="10" idx="2"/>
          </p:cNvCxnSpPr>
          <p:nvPr/>
        </p:nvCxnSpPr>
        <p:spPr>
          <a:xfrm flipV="1">
            <a:off x="1669519" y="2495559"/>
            <a:ext cx="266454" cy="1732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99785" y="2282805"/>
            <a:ext cx="6142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/>
              <a:t>컴파일 </a:t>
            </a:r>
            <a:endParaRPr lang="ko-KR" altLang="en-US" sz="10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11839">
            <a:off x="6196955" y="4139349"/>
            <a:ext cx="1257078" cy="848528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4019172" y="2791543"/>
            <a:ext cx="2247324" cy="1402279"/>
          </a:xfrm>
          <a:custGeom>
            <a:avLst/>
            <a:gdLst>
              <a:gd name="connsiteX0" fmla="*/ 0 w 1612490"/>
              <a:gd name="connsiteY0" fmla="*/ 0 h 1435510"/>
              <a:gd name="connsiteX1" fmla="*/ 353961 w 1612490"/>
              <a:gd name="connsiteY1" fmla="*/ 619432 h 1435510"/>
              <a:gd name="connsiteX2" fmla="*/ 894735 w 1612490"/>
              <a:gd name="connsiteY2" fmla="*/ 1150374 h 1435510"/>
              <a:gd name="connsiteX3" fmla="*/ 1612490 w 1612490"/>
              <a:gd name="connsiteY3" fmla="*/ 1435510 h 1435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2490" h="1435510">
                <a:moveTo>
                  <a:pt x="0" y="0"/>
                </a:moveTo>
                <a:cubicBezTo>
                  <a:pt x="102419" y="213851"/>
                  <a:pt x="204839" y="427703"/>
                  <a:pt x="353961" y="619432"/>
                </a:cubicBezTo>
                <a:cubicBezTo>
                  <a:pt x="503083" y="811161"/>
                  <a:pt x="684980" y="1014361"/>
                  <a:pt x="894735" y="1150374"/>
                </a:cubicBezTo>
                <a:cubicBezTo>
                  <a:pt x="1104490" y="1286387"/>
                  <a:pt x="1358490" y="1360948"/>
                  <a:pt x="1612490" y="1435510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곱셈 기호 34"/>
          <p:cNvSpPr/>
          <p:nvPr/>
        </p:nvSpPr>
        <p:spPr>
          <a:xfrm>
            <a:off x="5144993" y="3674127"/>
            <a:ext cx="357190" cy="428628"/>
          </a:xfrm>
          <a:prstGeom prst="mathMultiply">
            <a:avLst>
              <a:gd name="adj1" fmla="val 1531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6266496" y="5148649"/>
            <a:ext cx="169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임베디드</a:t>
            </a:r>
            <a:r>
              <a:rPr lang="ko-KR" altLang="en-US" sz="1400" dirty="0"/>
              <a:t> 컴퓨터 </a:t>
            </a:r>
            <a:r>
              <a:rPr lang="en-US" altLang="ko-KR" sz="1400" dirty="0"/>
              <a:t>+ </a:t>
            </a:r>
            <a:r>
              <a:rPr lang="ko-KR" altLang="en-US" sz="1400" dirty="0" err="1"/>
              <a:t>리눅스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967815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2410" y="1261901"/>
            <a:ext cx="1335264" cy="1397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7801" y="3810966"/>
            <a:ext cx="978172" cy="932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자바의 플랫폼 독립성</a:t>
            </a:r>
            <a:r>
              <a:rPr lang="en-US" altLang="ko-KR" dirty="0"/>
              <a:t>, WORA</a:t>
            </a:r>
            <a:endParaRPr lang="ko-KR" altLang="en-US" dirty="0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992219" y="5095419"/>
            <a:ext cx="1949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인텔 </a:t>
            </a:r>
            <a:r>
              <a:rPr lang="en-US" altLang="ko-KR" sz="1400" dirty="0"/>
              <a:t>CPU + </a:t>
            </a:r>
            <a:r>
              <a:rPr lang="ko-KR" altLang="en-US" sz="1400" dirty="0" err="1"/>
              <a:t>리눅스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3795943" y="5544473"/>
            <a:ext cx="2071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Apple </a:t>
            </a:r>
            <a:r>
              <a:rPr lang="ko-KR" altLang="en-US" sz="1400" dirty="0"/>
              <a:t>사의 </a:t>
            </a:r>
            <a:r>
              <a:rPr lang="en-US" altLang="ko-KR" sz="1400" dirty="0"/>
              <a:t>MAC PC</a:t>
            </a:r>
            <a:endParaRPr lang="ko-KR" altLang="en-US" sz="1400" dirty="0"/>
          </a:p>
        </p:txBody>
      </p:sp>
      <p:sp>
        <p:nvSpPr>
          <p:cNvPr id="25" name="자유형 24"/>
          <p:cNvSpPr/>
          <p:nvPr/>
        </p:nvSpPr>
        <p:spPr>
          <a:xfrm>
            <a:off x="3107440" y="2358605"/>
            <a:ext cx="2045109" cy="1415845"/>
          </a:xfrm>
          <a:custGeom>
            <a:avLst/>
            <a:gdLst>
              <a:gd name="connsiteX0" fmla="*/ 2045109 w 2045109"/>
              <a:gd name="connsiteY0" fmla="*/ 0 h 1415845"/>
              <a:gd name="connsiteX1" fmla="*/ 1130709 w 2045109"/>
              <a:gd name="connsiteY1" fmla="*/ 570271 h 1415845"/>
              <a:gd name="connsiteX2" fmla="*/ 353961 w 2045109"/>
              <a:gd name="connsiteY2" fmla="*/ 894736 h 1415845"/>
              <a:gd name="connsiteX3" fmla="*/ 0 w 2045109"/>
              <a:gd name="connsiteY3" fmla="*/ 1415845 h 141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5109" h="1415845">
                <a:moveTo>
                  <a:pt x="2045109" y="0"/>
                </a:moveTo>
                <a:cubicBezTo>
                  <a:pt x="1728838" y="210574"/>
                  <a:pt x="1412567" y="421148"/>
                  <a:pt x="1130709" y="570271"/>
                </a:cubicBezTo>
                <a:cubicBezTo>
                  <a:pt x="848851" y="719394"/>
                  <a:pt x="542413" y="753807"/>
                  <a:pt x="353961" y="894736"/>
                </a:cubicBezTo>
                <a:cubicBezTo>
                  <a:pt x="165510" y="1035665"/>
                  <a:pt x="82755" y="1225755"/>
                  <a:pt x="0" y="1415845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5172214" y="2388101"/>
            <a:ext cx="1138140" cy="1604949"/>
          </a:xfrm>
          <a:custGeom>
            <a:avLst/>
            <a:gdLst>
              <a:gd name="connsiteX0" fmla="*/ 0 w 1612490"/>
              <a:gd name="connsiteY0" fmla="*/ 0 h 1435510"/>
              <a:gd name="connsiteX1" fmla="*/ 353961 w 1612490"/>
              <a:gd name="connsiteY1" fmla="*/ 619432 h 1435510"/>
              <a:gd name="connsiteX2" fmla="*/ 894735 w 1612490"/>
              <a:gd name="connsiteY2" fmla="*/ 1150374 h 1435510"/>
              <a:gd name="connsiteX3" fmla="*/ 1612490 w 1612490"/>
              <a:gd name="connsiteY3" fmla="*/ 1435510 h 1435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2490" h="1435510">
                <a:moveTo>
                  <a:pt x="0" y="0"/>
                </a:moveTo>
                <a:cubicBezTo>
                  <a:pt x="102419" y="213851"/>
                  <a:pt x="204839" y="427703"/>
                  <a:pt x="353961" y="619432"/>
                </a:cubicBezTo>
                <a:cubicBezTo>
                  <a:pt x="503083" y="811161"/>
                  <a:pt x="684980" y="1014361"/>
                  <a:pt x="894735" y="1150374"/>
                </a:cubicBezTo>
                <a:cubicBezTo>
                  <a:pt x="1104490" y="1286387"/>
                  <a:pt x="1358490" y="1360948"/>
                  <a:pt x="1612490" y="1435510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2790017" y="3295436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실행 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164110" y="3081122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실행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942495" y="3078366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실행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8926" y="1766671"/>
            <a:ext cx="14859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i="1" dirty="0">
                <a:solidFill>
                  <a:srgbClr val="0070C0"/>
                </a:solidFill>
              </a:rPr>
              <a:t>Write Once !!</a:t>
            </a:r>
            <a:endParaRPr lang="ko-KR" altLang="en-US" sz="2000" b="1" i="1" dirty="0">
              <a:solidFill>
                <a:srgbClr val="0070C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1527" y="2868418"/>
            <a:ext cx="1736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i="1" dirty="0">
                <a:solidFill>
                  <a:srgbClr val="0070C0"/>
                </a:solidFill>
              </a:rPr>
              <a:t>Run Anywhere!!</a:t>
            </a:r>
            <a:endParaRPr lang="ko-KR" altLang="en-US" sz="2000" b="1" i="1" dirty="0">
              <a:solidFill>
                <a:srgbClr val="0070C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199703" y="4724196"/>
            <a:ext cx="1447570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B050"/>
                </a:solidFill>
              </a:rPr>
              <a:t>자바 가상 기계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056953" y="5140682"/>
            <a:ext cx="1464479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B050"/>
                </a:solidFill>
              </a:rPr>
              <a:t>자바 가상 기계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753945" y="4787111"/>
            <a:ext cx="1386962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B050"/>
                </a:solidFill>
              </a:rPr>
              <a:t>자바 가상 기계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724524" y="5175141"/>
            <a:ext cx="143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인텔 </a:t>
            </a:r>
            <a:r>
              <a:rPr lang="en-US" altLang="ko-KR" sz="1400" dirty="0"/>
              <a:t>CPU + </a:t>
            </a:r>
          </a:p>
          <a:p>
            <a:r>
              <a:rPr lang="ko-KR" altLang="en-US" sz="1400" dirty="0"/>
              <a:t>윈도우 노트북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576" y="3724065"/>
            <a:ext cx="903510" cy="857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504" y="3623847"/>
            <a:ext cx="774720" cy="1485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3" name="직선 화살표 연결선 32"/>
          <p:cNvCxnSpPr>
            <a:stCxn id="35" idx="0"/>
            <a:endCxn id="34" idx="2"/>
          </p:cNvCxnSpPr>
          <p:nvPr/>
        </p:nvCxnSpPr>
        <p:spPr>
          <a:xfrm flipV="1">
            <a:off x="4375409" y="2064007"/>
            <a:ext cx="416486" cy="9232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한쪽 모서리가 잘린 사각형 33"/>
          <p:cNvSpPr/>
          <p:nvPr/>
        </p:nvSpPr>
        <p:spPr>
          <a:xfrm>
            <a:off x="4791895" y="1778329"/>
            <a:ext cx="766176" cy="571356"/>
          </a:xfrm>
          <a:prstGeom prst="snip1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바이트코드</a:t>
            </a:r>
          </a:p>
        </p:txBody>
      </p:sp>
      <p:sp>
        <p:nvSpPr>
          <p:cNvPr id="35" name="한쪽 모서리가 잘린 사각형 34"/>
          <p:cNvSpPr/>
          <p:nvPr/>
        </p:nvSpPr>
        <p:spPr>
          <a:xfrm>
            <a:off x="3300762" y="1787487"/>
            <a:ext cx="1074647" cy="571504"/>
          </a:xfrm>
          <a:prstGeom prst="snip1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자바 응용프로그램</a:t>
            </a:r>
          </a:p>
        </p:txBody>
      </p:sp>
      <p:cxnSp>
        <p:nvCxnSpPr>
          <p:cNvPr id="36" name="직선 화살표 연결선 35"/>
          <p:cNvCxnSpPr>
            <a:endCxn id="35" idx="2"/>
          </p:cNvCxnSpPr>
          <p:nvPr/>
        </p:nvCxnSpPr>
        <p:spPr>
          <a:xfrm flipV="1">
            <a:off x="3034308" y="2073239"/>
            <a:ext cx="266454" cy="1732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자유형 36"/>
          <p:cNvSpPr/>
          <p:nvPr/>
        </p:nvSpPr>
        <p:spPr>
          <a:xfrm>
            <a:off x="4657321" y="2394837"/>
            <a:ext cx="474423" cy="1388533"/>
          </a:xfrm>
          <a:custGeom>
            <a:avLst/>
            <a:gdLst>
              <a:gd name="connsiteX0" fmla="*/ 474423 w 474423"/>
              <a:gd name="connsiteY0" fmla="*/ 0 h 1388533"/>
              <a:gd name="connsiteX1" fmla="*/ 22867 w 474423"/>
              <a:gd name="connsiteY1" fmla="*/ 722489 h 1388533"/>
              <a:gd name="connsiteX2" fmla="*/ 107534 w 474423"/>
              <a:gd name="connsiteY2" fmla="*/ 1388533 h 1388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4423" h="1388533">
                <a:moveTo>
                  <a:pt x="474423" y="0"/>
                </a:moveTo>
                <a:cubicBezTo>
                  <a:pt x="279219" y="245533"/>
                  <a:pt x="84015" y="491067"/>
                  <a:pt x="22867" y="722489"/>
                </a:cubicBezTo>
                <a:cubicBezTo>
                  <a:pt x="-38281" y="953911"/>
                  <a:pt x="34626" y="1171222"/>
                  <a:pt x="107534" y="1388533"/>
                </a:cubicBezTo>
              </a:path>
            </a:pathLst>
          </a:custGeom>
          <a:noFill/>
          <a:ln>
            <a:solidFill>
              <a:srgbClr val="00B05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11839">
            <a:off x="7355052" y="3718443"/>
            <a:ext cx="1257078" cy="848528"/>
          </a:xfrm>
          <a:prstGeom prst="rect">
            <a:avLst/>
          </a:prstGeom>
        </p:spPr>
      </p:pic>
      <p:sp>
        <p:nvSpPr>
          <p:cNvPr id="39" name="자유형 38"/>
          <p:cNvSpPr/>
          <p:nvPr/>
        </p:nvSpPr>
        <p:spPr>
          <a:xfrm>
            <a:off x="5177269" y="2370637"/>
            <a:ext cx="2247324" cy="1402279"/>
          </a:xfrm>
          <a:custGeom>
            <a:avLst/>
            <a:gdLst>
              <a:gd name="connsiteX0" fmla="*/ 0 w 1612490"/>
              <a:gd name="connsiteY0" fmla="*/ 0 h 1435510"/>
              <a:gd name="connsiteX1" fmla="*/ 353961 w 1612490"/>
              <a:gd name="connsiteY1" fmla="*/ 619432 h 1435510"/>
              <a:gd name="connsiteX2" fmla="*/ 894735 w 1612490"/>
              <a:gd name="connsiteY2" fmla="*/ 1150374 h 1435510"/>
              <a:gd name="connsiteX3" fmla="*/ 1612490 w 1612490"/>
              <a:gd name="connsiteY3" fmla="*/ 1435510 h 1435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2490" h="1435510">
                <a:moveTo>
                  <a:pt x="0" y="0"/>
                </a:moveTo>
                <a:cubicBezTo>
                  <a:pt x="102419" y="213851"/>
                  <a:pt x="204839" y="427703"/>
                  <a:pt x="353961" y="619432"/>
                </a:cubicBezTo>
                <a:cubicBezTo>
                  <a:pt x="503083" y="811161"/>
                  <a:pt x="684980" y="1014361"/>
                  <a:pt x="894735" y="1150374"/>
                </a:cubicBezTo>
                <a:cubicBezTo>
                  <a:pt x="1104490" y="1286387"/>
                  <a:pt x="1358490" y="1360948"/>
                  <a:pt x="1612490" y="1435510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7424593" y="5141586"/>
            <a:ext cx="169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임베디드</a:t>
            </a:r>
            <a:r>
              <a:rPr lang="ko-KR" altLang="en-US" sz="1400" dirty="0"/>
              <a:t> 컴퓨터 </a:t>
            </a:r>
            <a:r>
              <a:rPr lang="en-US" altLang="ko-KR" sz="1400" dirty="0"/>
              <a:t>+ </a:t>
            </a:r>
            <a:r>
              <a:rPr lang="ko-KR" altLang="en-US" sz="1400" dirty="0" err="1"/>
              <a:t>리눅스</a:t>
            </a:r>
            <a:endParaRPr lang="en-US" altLang="ko-KR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7487539" y="4742998"/>
            <a:ext cx="1386962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B050"/>
                </a:solidFill>
              </a:rPr>
              <a:t>자바 가상 기계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047696" y="3061018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실행 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533134" y="2088391"/>
            <a:ext cx="1260608" cy="612934"/>
          </a:xfrm>
          <a:prstGeom prst="wedgeRoundRectCallout">
            <a:avLst>
              <a:gd name="adj1" fmla="val -102511"/>
              <a:gd name="adj2" fmla="val 11241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자바 가상 기계가 설치된 </a:t>
            </a:r>
            <a:r>
              <a:rPr lang="ko-KR" altLang="en-US" sz="1000"/>
              <a:t>모든 컴퓨터에서 실행됨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612969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바이트 코드와 자바 가상 기계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바이트</a:t>
            </a:r>
            <a:r>
              <a:rPr lang="en-US" altLang="ko-KR" dirty="0"/>
              <a:t> </a:t>
            </a:r>
            <a:r>
              <a:rPr lang="ko-KR" altLang="en-US" dirty="0"/>
              <a:t>코드</a:t>
            </a:r>
            <a:endParaRPr lang="en-US" altLang="ko-KR" dirty="0"/>
          </a:p>
          <a:p>
            <a:pPr lvl="1"/>
            <a:r>
              <a:rPr lang="ko-KR" altLang="en-US" dirty="0"/>
              <a:t>자바 가상 기계에서 실행 가능한 바이너리 코드</a:t>
            </a:r>
            <a:endParaRPr lang="en-US" altLang="ko-KR" dirty="0"/>
          </a:p>
          <a:p>
            <a:pPr lvl="2"/>
            <a:r>
              <a:rPr lang="ko-KR" altLang="en-US" dirty="0"/>
              <a:t>바이트 코드는 컴퓨터 </a:t>
            </a:r>
            <a:r>
              <a:rPr lang="en-US" altLang="ko-KR" dirty="0"/>
              <a:t>CPU</a:t>
            </a:r>
            <a:r>
              <a:rPr lang="ko-KR" altLang="en-US" dirty="0"/>
              <a:t>에 의해 직접 실행되지 않음</a:t>
            </a:r>
            <a:endParaRPr lang="en-US" altLang="ko-KR" dirty="0"/>
          </a:p>
          <a:p>
            <a:pPr lvl="2"/>
            <a:r>
              <a:rPr lang="ko-KR" altLang="en-US" dirty="0"/>
              <a:t>자바 가상 기계가 작동 중인 플랫폼에서 실행</a:t>
            </a:r>
            <a:endParaRPr lang="en-US" altLang="ko-KR" dirty="0"/>
          </a:p>
          <a:p>
            <a:pPr lvl="2"/>
            <a:r>
              <a:rPr lang="ko-KR" altLang="en-US" dirty="0"/>
              <a:t>자바 가상 기계가 인터프리터 방식으로 바이트 코드 해석</a:t>
            </a:r>
            <a:endParaRPr lang="en-US" altLang="ko-KR" dirty="0"/>
          </a:p>
          <a:p>
            <a:pPr lvl="1"/>
            <a:r>
              <a:rPr lang="ko-KR" altLang="en-US" dirty="0"/>
              <a:t>클래스 파일</a:t>
            </a:r>
            <a:r>
              <a:rPr lang="en-US" altLang="ko-KR" dirty="0"/>
              <a:t>(.class)</a:t>
            </a:r>
            <a:r>
              <a:rPr lang="ko-KR" altLang="en-US" dirty="0"/>
              <a:t>에 저장</a:t>
            </a:r>
            <a:endParaRPr lang="en-US" altLang="ko-KR" dirty="0"/>
          </a:p>
          <a:p>
            <a:r>
              <a:rPr lang="ko-KR" altLang="en-US" dirty="0"/>
              <a:t>자바 가상 기계</a:t>
            </a:r>
            <a:r>
              <a:rPr lang="en-US" altLang="ko-KR" dirty="0"/>
              <a:t>(JVM : Java Virtual Machine)</a:t>
            </a:r>
          </a:p>
          <a:p>
            <a:pPr lvl="1"/>
            <a:r>
              <a:rPr lang="ko-KR" altLang="en-US" dirty="0"/>
              <a:t>동일한 자바 실행 환경 제공</a:t>
            </a:r>
            <a:endParaRPr lang="en-US" altLang="ko-KR" dirty="0"/>
          </a:p>
          <a:p>
            <a:pPr lvl="2"/>
            <a:r>
              <a:rPr lang="ko-KR" altLang="en-US" dirty="0"/>
              <a:t>각기 다른 플랫폼에 설치</a:t>
            </a:r>
            <a:endParaRPr lang="en-US" altLang="ko-KR" dirty="0"/>
          </a:p>
          <a:p>
            <a:pPr lvl="1"/>
            <a:r>
              <a:rPr lang="ko-KR" altLang="en-US" dirty="0"/>
              <a:t>자바 가상 기계 자체는 플랫폼에 종속적</a:t>
            </a:r>
            <a:endParaRPr lang="en-US" altLang="ko-KR" dirty="0"/>
          </a:p>
          <a:p>
            <a:pPr lvl="2"/>
            <a:r>
              <a:rPr lang="ko-KR" altLang="en-US" dirty="0"/>
              <a:t>자바 가상 기계는 플랫폼마다 각각 작성됨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 err="1"/>
              <a:t>리눅스에서</a:t>
            </a:r>
            <a:r>
              <a:rPr lang="ko-KR" altLang="en-US" dirty="0"/>
              <a:t> 작동하는 자바 가상 기계는 윈도우에서 작동하지 않음</a:t>
            </a:r>
            <a:endParaRPr lang="en-US" altLang="ko-KR" dirty="0"/>
          </a:p>
          <a:p>
            <a:pPr lvl="1"/>
            <a:r>
              <a:rPr lang="ko-KR" altLang="en-US" dirty="0"/>
              <a:t>자바 가상 기계 개발 및</a:t>
            </a:r>
            <a:r>
              <a:rPr lang="en-US" altLang="ko-KR" dirty="0"/>
              <a:t> </a:t>
            </a:r>
            <a:r>
              <a:rPr lang="ko-KR" altLang="en-US" dirty="0"/>
              <a:t>공급</a:t>
            </a:r>
            <a:endParaRPr lang="en-US" altLang="ko-KR" dirty="0"/>
          </a:p>
          <a:p>
            <a:pPr lvl="2"/>
            <a:r>
              <a:rPr lang="ko-KR" altLang="en-US" dirty="0"/>
              <a:t>자바 개발사인 </a:t>
            </a:r>
            <a:r>
              <a:rPr lang="ko-KR" altLang="en-US" dirty="0" err="1"/>
              <a:t>오라클</a:t>
            </a:r>
            <a:r>
              <a:rPr lang="ko-KR" altLang="en-US" dirty="0"/>
              <a:t> 외 </a:t>
            </a:r>
            <a:r>
              <a:rPr lang="en-US" altLang="ko-KR" dirty="0"/>
              <a:t>IBM, MS </a:t>
            </a:r>
            <a:r>
              <a:rPr lang="ko-KR" altLang="en-US" dirty="0"/>
              <a:t>등 다양한 회사에서 제작 공급</a:t>
            </a:r>
            <a:endParaRPr lang="en-US" altLang="ko-KR" dirty="0"/>
          </a:p>
          <a:p>
            <a:r>
              <a:rPr lang="ko-KR" altLang="en-US" dirty="0"/>
              <a:t>자바의 실행</a:t>
            </a:r>
            <a:endParaRPr lang="en-US" altLang="ko-KR" dirty="0"/>
          </a:p>
          <a:p>
            <a:pPr lvl="1"/>
            <a:r>
              <a:rPr lang="ko-KR" altLang="en-US" dirty="0"/>
              <a:t>자바 가상 기계가 클래스 파일</a:t>
            </a:r>
            <a:r>
              <a:rPr lang="en-US" altLang="ko-KR" dirty="0"/>
              <a:t>(.class)</a:t>
            </a:r>
            <a:r>
              <a:rPr lang="ko-KR" altLang="en-US" dirty="0"/>
              <a:t>의 바이트 코드 실행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6762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367" y="2480497"/>
            <a:ext cx="3916290" cy="128113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바이트 코드의 </a:t>
            </a:r>
            <a:r>
              <a:rPr lang="ko-KR" altLang="en-US" dirty="0" err="1"/>
              <a:t>디어셈블</a:t>
            </a:r>
            <a:r>
              <a:rPr lang="en-US" altLang="ko-KR" dirty="0"/>
              <a:t>(disassemble)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000132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dirty="0" err="1"/>
              <a:t>디어셈블</a:t>
            </a:r>
            <a:endParaRPr lang="en-US" altLang="ko-KR" dirty="0"/>
          </a:p>
          <a:p>
            <a:pPr lvl="1"/>
            <a:r>
              <a:rPr lang="ko-KR" altLang="en-US" dirty="0"/>
              <a:t>클래스 파일에 들어 있는 바이트 코드를 텍스트로 볼 수 있게 변환하는 작업</a:t>
            </a:r>
            <a:endParaRPr lang="en-US" altLang="ko-KR" dirty="0"/>
          </a:p>
          <a:p>
            <a:pPr lvl="1"/>
            <a:r>
              <a:rPr lang="en-US" altLang="ko-KR" dirty="0"/>
              <a:t>JDK</a:t>
            </a:r>
            <a:r>
              <a:rPr lang="ko-KR" altLang="en-US" dirty="0"/>
              <a:t>의 </a:t>
            </a:r>
            <a:r>
              <a:rPr lang="en-US" altLang="ko-KR" dirty="0"/>
              <a:t>javap.exe </a:t>
            </a:r>
            <a:r>
              <a:rPr lang="ko-KR" altLang="en-US" dirty="0"/>
              <a:t>이용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79512" y="2285992"/>
            <a:ext cx="3600400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/>
              <a:t>public class Hello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public static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sum(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i</a:t>
            </a:r>
            <a:r>
              <a:rPr lang="en-US" altLang="ko-KR" sz="1400" b="1" dirty="0"/>
              <a:t>,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j)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	return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+ j;// </a:t>
            </a:r>
            <a:r>
              <a:rPr lang="en-US" altLang="ko-KR" sz="1400" dirty="0" err="1"/>
              <a:t>i</a:t>
            </a:r>
            <a:r>
              <a:rPr lang="ko-KR" altLang="en-US" sz="1400" dirty="0"/>
              <a:t>와 </a:t>
            </a:r>
            <a:r>
              <a:rPr lang="en-US" altLang="ko-KR" sz="1400" dirty="0"/>
              <a:t>j</a:t>
            </a:r>
            <a:r>
              <a:rPr lang="ko-KR" altLang="en-US" sz="1400" dirty="0"/>
              <a:t>의 합을 리턴 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public static void main(String[] </a:t>
            </a:r>
            <a:r>
              <a:rPr lang="en-US" altLang="ko-KR" sz="1400" b="1" dirty="0" err="1"/>
              <a:t>args</a:t>
            </a:r>
            <a:r>
              <a:rPr lang="en-US" altLang="ko-KR" sz="1400" b="1" dirty="0"/>
              <a:t>)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j;</a:t>
            </a:r>
          </a:p>
          <a:p>
            <a:pPr defTabSz="180000"/>
            <a:r>
              <a:rPr lang="en-US" altLang="ko-KR" sz="1400" dirty="0"/>
              <a:t>		char a;</a:t>
            </a:r>
          </a:p>
          <a:p>
            <a:pPr defTabSz="180000"/>
            <a:r>
              <a:rPr lang="en-US" altLang="ko-KR" sz="1400" dirty="0"/>
              <a:t>		String b;</a:t>
            </a:r>
          </a:p>
          <a:p>
            <a:pPr defTabSz="180000"/>
            <a:r>
              <a:rPr lang="en-US" altLang="ko-KR" sz="1400" dirty="0"/>
              <a:t>		final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TEN = 10;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= 1;</a:t>
            </a:r>
          </a:p>
          <a:p>
            <a:pPr defTabSz="180000"/>
            <a:r>
              <a:rPr lang="en-US" altLang="ko-KR" sz="1400" dirty="0"/>
              <a:t>		j = sum(</a:t>
            </a:r>
            <a:r>
              <a:rPr lang="en-US" altLang="ko-KR" sz="1400" dirty="0" err="1"/>
              <a:t>i</a:t>
            </a:r>
            <a:r>
              <a:rPr lang="en-US" altLang="ko-KR" sz="1400" dirty="0"/>
              <a:t>, TEN);</a:t>
            </a:r>
          </a:p>
          <a:p>
            <a:pPr defTabSz="180000"/>
            <a:r>
              <a:rPr lang="en-US" altLang="ko-KR" sz="1400" dirty="0"/>
              <a:t>		a = '?';</a:t>
            </a:r>
          </a:p>
          <a:p>
            <a:pPr defTabSz="180000"/>
            <a:r>
              <a:rPr lang="en-US" altLang="ko-KR" sz="1400" dirty="0"/>
              <a:t>		b = "Hello";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java.lang.System.out.println</a:t>
            </a:r>
            <a:r>
              <a:rPr lang="en-US" altLang="ko-KR" sz="1400" dirty="0"/>
              <a:t>(a);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System.out.println</a:t>
            </a:r>
            <a:r>
              <a:rPr lang="en-US" altLang="ko-KR" sz="1400" dirty="0"/>
              <a:t>(b);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System.out.println</a:t>
            </a:r>
            <a:r>
              <a:rPr lang="en-US" altLang="ko-KR" sz="1400" dirty="0"/>
              <a:t>(TEN);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System.out.println</a:t>
            </a:r>
            <a:r>
              <a:rPr lang="en-US" altLang="ko-KR" sz="1400" dirty="0"/>
              <a:t>(j);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857512" y="2991576"/>
            <a:ext cx="1569057" cy="1445536"/>
          </a:xfrm>
          <a:custGeom>
            <a:avLst/>
            <a:gdLst>
              <a:gd name="connsiteX0" fmla="*/ 0 w 1570892"/>
              <a:gd name="connsiteY0" fmla="*/ 0 h 1617784"/>
              <a:gd name="connsiteX1" fmla="*/ 1397977 w 1570892"/>
              <a:gd name="connsiteY1" fmla="*/ 483577 h 1617784"/>
              <a:gd name="connsiteX2" fmla="*/ 1037492 w 1570892"/>
              <a:gd name="connsiteY2" fmla="*/ 1617784 h 1617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0892" h="1617784">
                <a:moveTo>
                  <a:pt x="0" y="0"/>
                </a:moveTo>
                <a:cubicBezTo>
                  <a:pt x="612531" y="106973"/>
                  <a:pt x="1225062" y="213946"/>
                  <a:pt x="1397977" y="483577"/>
                </a:cubicBezTo>
                <a:cubicBezTo>
                  <a:pt x="1570892" y="753208"/>
                  <a:pt x="1304192" y="1185496"/>
                  <a:pt x="1037492" y="1617784"/>
                </a:cubicBezTo>
              </a:path>
            </a:pathLst>
          </a:custGeom>
          <a:ln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372200" y="4437112"/>
            <a:ext cx="2678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ko-KR" sz="1400" dirty="0"/>
              <a:t> Hello.java</a:t>
            </a:r>
            <a:r>
              <a:rPr lang="ko-KR" altLang="en-US" sz="1400" dirty="0"/>
              <a:t>를 </a:t>
            </a:r>
            <a:r>
              <a:rPr lang="ko-KR" altLang="en-US" sz="1400" dirty="0" err="1"/>
              <a:t>컴파일하는</a:t>
            </a:r>
            <a:r>
              <a:rPr lang="ko-KR" altLang="en-US" sz="1400" dirty="0"/>
              <a:t> 명령</a:t>
            </a:r>
            <a:endParaRPr lang="en-US" altLang="ko-KR" sz="1400" dirty="0"/>
          </a:p>
          <a:p>
            <a:pPr>
              <a:buFont typeface="Arial" pitchFamily="34" charset="0"/>
              <a:buChar char="•"/>
            </a:pPr>
            <a:r>
              <a:rPr lang="ko-KR" altLang="en-US" sz="1400" dirty="0"/>
              <a:t> </a:t>
            </a:r>
            <a:r>
              <a:rPr lang="ko-KR" altLang="en-US" sz="1400" dirty="0" err="1"/>
              <a:t>컴파일되면</a:t>
            </a:r>
            <a:r>
              <a:rPr lang="ko-KR" altLang="en-US" sz="1400" dirty="0"/>
              <a:t> </a:t>
            </a:r>
            <a:r>
              <a:rPr lang="en-US" altLang="ko-KR" sz="1400" dirty="0" err="1"/>
              <a:t>Hello.class</a:t>
            </a:r>
            <a:r>
              <a:rPr lang="en-US" altLang="ko-KR" sz="1400" dirty="0"/>
              <a:t> </a:t>
            </a:r>
            <a:r>
              <a:rPr lang="ko-KR" altLang="en-US" sz="1400" dirty="0"/>
              <a:t>생성</a:t>
            </a:r>
          </a:p>
        </p:txBody>
      </p:sp>
      <p:sp>
        <p:nvSpPr>
          <p:cNvPr id="12" name="자유형 11"/>
          <p:cNvSpPr/>
          <p:nvPr/>
        </p:nvSpPr>
        <p:spPr>
          <a:xfrm>
            <a:off x="5429256" y="3357562"/>
            <a:ext cx="856512" cy="1928826"/>
          </a:xfrm>
          <a:custGeom>
            <a:avLst/>
            <a:gdLst>
              <a:gd name="connsiteX0" fmla="*/ 0 w 1570892"/>
              <a:gd name="connsiteY0" fmla="*/ 0 h 1617784"/>
              <a:gd name="connsiteX1" fmla="*/ 1397977 w 1570892"/>
              <a:gd name="connsiteY1" fmla="*/ 483577 h 1617784"/>
              <a:gd name="connsiteX2" fmla="*/ 1037492 w 1570892"/>
              <a:gd name="connsiteY2" fmla="*/ 1617784 h 1617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0892" h="1617784">
                <a:moveTo>
                  <a:pt x="0" y="0"/>
                </a:moveTo>
                <a:cubicBezTo>
                  <a:pt x="612531" y="106973"/>
                  <a:pt x="1225062" y="213946"/>
                  <a:pt x="1397977" y="483577"/>
                </a:cubicBezTo>
                <a:cubicBezTo>
                  <a:pt x="1570892" y="753208"/>
                  <a:pt x="1304192" y="1185496"/>
                  <a:pt x="1037492" y="1617784"/>
                </a:cubicBezTo>
              </a:path>
            </a:pathLst>
          </a:custGeom>
          <a:ln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129320" y="5237731"/>
            <a:ext cx="3456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1400" dirty="0"/>
              <a:t> </a:t>
            </a:r>
            <a:r>
              <a:rPr lang="en-US" altLang="ko-KR" sz="1400" dirty="0" err="1"/>
              <a:t>Hello.class</a:t>
            </a:r>
            <a:r>
              <a:rPr lang="en-US" altLang="ko-KR" sz="1400" dirty="0"/>
              <a:t> </a:t>
            </a:r>
            <a:r>
              <a:rPr lang="ko-KR" altLang="en-US" sz="1400" dirty="0"/>
              <a:t>파일을 </a:t>
            </a:r>
            <a:r>
              <a:rPr lang="ko-KR" altLang="en-US" sz="1400" dirty="0" err="1"/>
              <a:t>디어셈블하는</a:t>
            </a:r>
            <a:r>
              <a:rPr lang="ko-KR" altLang="en-US" sz="1400" dirty="0"/>
              <a:t> 명령</a:t>
            </a:r>
            <a:endParaRPr lang="en-US" altLang="ko-KR" sz="1400" dirty="0"/>
          </a:p>
          <a:p>
            <a:pPr>
              <a:buFont typeface="Arial" pitchFamily="34" charset="0"/>
              <a:buChar char="•"/>
            </a:pPr>
            <a:r>
              <a:rPr lang="en-US" altLang="ko-KR" sz="1400" dirty="0"/>
              <a:t> </a:t>
            </a:r>
            <a:r>
              <a:rPr lang="ko-KR" altLang="en-US" sz="1400" dirty="0" err="1"/>
              <a:t>디어셈블된</a:t>
            </a:r>
            <a:r>
              <a:rPr lang="ko-KR" altLang="en-US" sz="1400" dirty="0"/>
              <a:t> 결과 </a:t>
            </a:r>
            <a:r>
              <a:rPr lang="en-US" altLang="ko-KR" sz="1400" dirty="0" err="1"/>
              <a:t>Hello.bc</a:t>
            </a:r>
            <a:r>
              <a:rPr lang="en-US" altLang="ko-KR" sz="1400" dirty="0"/>
              <a:t> </a:t>
            </a:r>
            <a:r>
              <a:rPr lang="ko-KR" altLang="en-US" sz="1400" dirty="0"/>
              <a:t>파일 생성</a:t>
            </a:r>
          </a:p>
        </p:txBody>
      </p:sp>
    </p:spTree>
    <p:extLst>
      <p:ext uri="{BB962C8B-B14F-4D97-AF65-F5344CB8AC3E}">
        <p14:creationId xmlns:p14="http://schemas.microsoft.com/office/powerpoint/2010/main" val="40013518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2518</TotalTime>
  <Words>2471</Words>
  <Application>Microsoft Office PowerPoint</Application>
  <PresentationFormat>화면 슬라이드 쇼(4:3)</PresentationFormat>
  <Paragraphs>568</Paragraphs>
  <Slides>43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9" baseType="lpstr">
      <vt:lpstr>맑은 고딕</vt:lpstr>
      <vt:lpstr>휴먼편지체</vt:lpstr>
      <vt:lpstr>Arial</vt:lpstr>
      <vt:lpstr>Wingdings</vt:lpstr>
      <vt:lpstr>Wingdings 2</vt:lpstr>
      <vt:lpstr>가을</vt:lpstr>
      <vt:lpstr>프로그래밍 언어</vt:lpstr>
      <vt:lpstr>프로그래밍 언어의 진화</vt:lpstr>
      <vt:lpstr>컴파일</vt:lpstr>
      <vt:lpstr>자바의 태동</vt:lpstr>
      <vt:lpstr>WORA</vt:lpstr>
      <vt:lpstr>플랫폼 종속성(platform dependency)</vt:lpstr>
      <vt:lpstr>자바의 플랫폼 독립성, WORA</vt:lpstr>
      <vt:lpstr>바이트 코드와 자바 가상 기계</vt:lpstr>
      <vt:lpstr>바이트 코드의 디어셈블(disassemble)</vt:lpstr>
      <vt:lpstr>디어셈블하여 바이트 코드 보기</vt:lpstr>
      <vt:lpstr>C/C++ 프로그램의 개발 및 실행 환경</vt:lpstr>
      <vt:lpstr>자바의 개발 및 실행 환경</vt:lpstr>
      <vt:lpstr>자바와 C/C++의 실행 환경 차이</vt:lpstr>
      <vt:lpstr>Tip: 자바와 C/C++실행 환경 및 과정</vt:lpstr>
      <vt:lpstr>자바의 배포판 종류</vt:lpstr>
      <vt:lpstr>Java SE 구성</vt:lpstr>
      <vt:lpstr>자바와 오픈 소스</vt:lpstr>
      <vt:lpstr>JDK와 JRE</vt:lpstr>
      <vt:lpstr>JDK 설치 후 디렉터리 구조</vt:lpstr>
      <vt:lpstr>나는 누구?</vt:lpstr>
      <vt:lpstr>자바 API</vt:lpstr>
      <vt:lpstr>자바 온라인 API 문서</vt:lpstr>
      <vt:lpstr>자바 통합 개발 환경–이클립스(Eclipse)</vt:lpstr>
      <vt:lpstr>Tip: javadoc를 이용한  API 도큐먼트 생성</vt:lpstr>
      <vt:lpstr>javadoc로 HelloDoc 클래스의 API 도큐먼트생성</vt:lpstr>
      <vt:lpstr>자바 프로그램 개발</vt:lpstr>
      <vt:lpstr>자바 소스 편집</vt:lpstr>
      <vt:lpstr>자바 소스 컴파일 및 실행</vt:lpstr>
      <vt:lpstr>이클립스 실행</vt:lpstr>
      <vt:lpstr>이클립스의 사용자 인터페이스</vt:lpstr>
      <vt:lpstr>프로젝트 생성</vt:lpstr>
      <vt:lpstr>프로젝트 생성</vt:lpstr>
      <vt:lpstr>클래스 생성</vt:lpstr>
      <vt:lpstr>생성된 자바 소스</vt:lpstr>
      <vt:lpstr>소스 편집과 컴파일 및 실행</vt:lpstr>
      <vt:lpstr>자바 언어의 전 세계적인 활용도</vt:lpstr>
      <vt:lpstr>자바 응용의 종류 : 데스크톱 응용프로그램</vt:lpstr>
      <vt:lpstr>자바 응용의 종류 : 서블릿 응용프로그램</vt:lpstr>
      <vt:lpstr>자바 모바일 응용 : 안드로이드 앱</vt:lpstr>
      <vt:lpstr>자바의 특성(1)</vt:lpstr>
      <vt:lpstr>소스 파일과 클래스, 클래스 파일의 관계</vt:lpstr>
      <vt:lpstr>자바의 특징(2)</vt:lpstr>
      <vt:lpstr>자바의 특징(3)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401-00</cp:lastModifiedBy>
  <cp:revision>127</cp:revision>
  <dcterms:created xsi:type="dcterms:W3CDTF">2011-08-27T14:53:28Z</dcterms:created>
  <dcterms:modified xsi:type="dcterms:W3CDTF">2019-06-19T08:34:56Z</dcterms:modified>
</cp:coreProperties>
</file>

<file path=docProps/thumbnail.jpeg>
</file>